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67" r:id="rId3"/>
    <p:sldId id="257" r:id="rId4"/>
    <p:sldId id="266" r:id="rId5"/>
    <p:sldId id="258" r:id="rId6"/>
    <p:sldId id="259" r:id="rId7"/>
    <p:sldId id="260" r:id="rId8"/>
    <p:sldId id="261" r:id="rId9"/>
    <p:sldId id="262" r:id="rId10"/>
    <p:sldId id="263" r:id="rId11"/>
    <p:sldId id="264" r:id="rId12"/>
    <p:sldId id="265" r:id="rId13"/>
  </p:sldIdLst>
  <p:sldSz cx="11430000" cy="457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DAED3"/>
    <a:srgbClr val="C0C2E6"/>
    <a:srgbClr val="575769"/>
    <a:srgbClr val="898BA5"/>
    <a:srgbClr val="ADAFD2"/>
    <a:srgbClr val="3F7797"/>
    <a:srgbClr val="549FC9"/>
    <a:srgbClr val="539DC7"/>
    <a:srgbClr val="458BBB"/>
    <a:srgbClr val="519CC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2168" autoAdjust="0"/>
    <p:restoredTop sz="93606" autoAdjust="0"/>
  </p:normalViewPr>
  <p:slideViewPr>
    <p:cSldViewPr snapToGrid="0" snapToObjects="1">
      <p:cViewPr>
        <p:scale>
          <a:sx n="95" d="100"/>
          <a:sy n="95" d="100"/>
        </p:scale>
        <p:origin x="-904" y="-328"/>
      </p:cViewPr>
      <p:guideLst>
        <p:guide orient="horz" pos="1440"/>
        <p:guide pos="3600"/>
      </p:guideLst>
    </p:cSldViewPr>
  </p:slideViewPr>
  <p:notesTextViewPr>
    <p:cViewPr>
      <p:scale>
        <a:sx n="100" d="100"/>
        <a:sy n="100" d="100"/>
      </p:scale>
      <p:origin x="0" y="0"/>
    </p:cViewPr>
  </p:notesTextViewPr>
  <p:sorterViewPr>
    <p:cViewPr>
      <p:scale>
        <a:sx n="100" d="100"/>
        <a:sy n="100" d="100"/>
      </p:scale>
      <p:origin x="0" y="582"/>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apprentice:Library:Application%20Support:Microsoft:Office:Office%202011%20AutoRecovery:Accounts%20&amp;%20Passwords%20v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2"/>
          <c:order val="2"/>
          <c:tx>
            <c:strRef>
              <c:f>ConnectMed!$B$44</c:f>
              <c:strCache>
                <c:ptCount val="1"/>
                <c:pt idx="0">
                  <c:v>Profit (Before Tax)</c:v>
                </c:pt>
              </c:strCache>
            </c:strRef>
          </c:tx>
          <c:spPr>
            <a:solidFill>
              <a:srgbClr val="C1C3E5"/>
            </a:solidFill>
            <a:effectLst/>
          </c:spPr>
          <c:invertIfNegative val="0"/>
          <c:cat>
            <c:strRef>
              <c:f>ConnectMed!$C$41:$G$41</c:f>
              <c:strCache>
                <c:ptCount val="5"/>
                <c:pt idx="0">
                  <c:v>Yr1</c:v>
                </c:pt>
                <c:pt idx="1">
                  <c:v>Yr2</c:v>
                </c:pt>
                <c:pt idx="2">
                  <c:v>Yr3</c:v>
                </c:pt>
                <c:pt idx="3">
                  <c:v>Yr4</c:v>
                </c:pt>
                <c:pt idx="4">
                  <c:v>Yr5</c:v>
                </c:pt>
              </c:strCache>
            </c:strRef>
          </c:cat>
          <c:val>
            <c:numRef>
              <c:f>ConnectMed!$C$44:$G$44</c:f>
              <c:numCache>
                <c:formatCode>"$"#,##0.00_);[Red]\("$"#,##0.00\)</c:formatCode>
                <c:ptCount val="5"/>
                <c:pt idx="0">
                  <c:v>0.1</c:v>
                </c:pt>
                <c:pt idx="1">
                  <c:v>0.6</c:v>
                </c:pt>
                <c:pt idx="2">
                  <c:v>2.3</c:v>
                </c:pt>
                <c:pt idx="3">
                  <c:v>7.2</c:v>
                </c:pt>
                <c:pt idx="4">
                  <c:v>22.3</c:v>
                </c:pt>
              </c:numCache>
            </c:numRef>
          </c:val>
        </c:ser>
        <c:dLbls>
          <c:showLegendKey val="0"/>
          <c:showVal val="0"/>
          <c:showCatName val="0"/>
          <c:showSerName val="0"/>
          <c:showPercent val="0"/>
          <c:showBubbleSize val="0"/>
        </c:dLbls>
        <c:gapWidth val="150"/>
        <c:axId val="1676307640"/>
        <c:axId val="1690663912"/>
      </c:barChart>
      <c:lineChart>
        <c:grouping val="standard"/>
        <c:varyColors val="0"/>
        <c:ser>
          <c:idx val="0"/>
          <c:order val="0"/>
          <c:tx>
            <c:strRef>
              <c:f>ConnectMed!$B$42</c:f>
              <c:strCache>
                <c:ptCount val="1"/>
                <c:pt idx="0">
                  <c:v>Revenue</c:v>
                </c:pt>
              </c:strCache>
            </c:strRef>
          </c:tx>
          <c:spPr>
            <a:ln>
              <a:solidFill>
                <a:schemeClr val="accent3">
                  <a:lumMod val="50000"/>
                </a:schemeClr>
              </a:solidFill>
            </a:ln>
          </c:spPr>
          <c:marker>
            <c:symbol val="none"/>
          </c:marker>
          <c:cat>
            <c:strRef>
              <c:f>ConnectMed!$C$41:$G$41</c:f>
              <c:strCache>
                <c:ptCount val="5"/>
                <c:pt idx="0">
                  <c:v>Yr1</c:v>
                </c:pt>
                <c:pt idx="1">
                  <c:v>Yr2</c:v>
                </c:pt>
                <c:pt idx="2">
                  <c:v>Yr3</c:v>
                </c:pt>
                <c:pt idx="3">
                  <c:v>Yr4</c:v>
                </c:pt>
                <c:pt idx="4">
                  <c:v>Yr5</c:v>
                </c:pt>
              </c:strCache>
            </c:strRef>
          </c:cat>
          <c:val>
            <c:numRef>
              <c:f>ConnectMed!$C$42:$G$42</c:f>
              <c:numCache>
                <c:formatCode>"$"#,##0.00_);[Red]\("$"#,##0.00\)</c:formatCode>
                <c:ptCount val="5"/>
                <c:pt idx="0">
                  <c:v>0.4</c:v>
                </c:pt>
                <c:pt idx="1">
                  <c:v>1.2</c:v>
                </c:pt>
                <c:pt idx="2">
                  <c:v>3.9</c:v>
                </c:pt>
                <c:pt idx="3">
                  <c:v>11.8</c:v>
                </c:pt>
                <c:pt idx="4">
                  <c:v>35.5</c:v>
                </c:pt>
              </c:numCache>
            </c:numRef>
          </c:val>
          <c:smooth val="0"/>
        </c:ser>
        <c:ser>
          <c:idx val="1"/>
          <c:order val="1"/>
          <c:tx>
            <c:strRef>
              <c:f>ConnectMed!$B$43</c:f>
              <c:strCache>
                <c:ptCount val="1"/>
                <c:pt idx="0">
                  <c:v>Doctor Expense</c:v>
                </c:pt>
              </c:strCache>
            </c:strRef>
          </c:tx>
          <c:marker>
            <c:symbol val="none"/>
          </c:marker>
          <c:cat>
            <c:strRef>
              <c:f>ConnectMed!$C$41:$G$41</c:f>
              <c:strCache>
                <c:ptCount val="5"/>
                <c:pt idx="0">
                  <c:v>Yr1</c:v>
                </c:pt>
                <c:pt idx="1">
                  <c:v>Yr2</c:v>
                </c:pt>
                <c:pt idx="2">
                  <c:v>Yr3</c:v>
                </c:pt>
                <c:pt idx="3">
                  <c:v>Yr4</c:v>
                </c:pt>
                <c:pt idx="4">
                  <c:v>Yr5</c:v>
                </c:pt>
              </c:strCache>
            </c:strRef>
          </c:cat>
          <c:val>
            <c:numRef>
              <c:f>ConnectMed!$C$43:$G$43</c:f>
              <c:numCache>
                <c:formatCode>"$"#,##0.00_);[Red]\("$"#,##0.00\)</c:formatCode>
                <c:ptCount val="5"/>
                <c:pt idx="0">
                  <c:v>0.3</c:v>
                </c:pt>
                <c:pt idx="1">
                  <c:v>0.6</c:v>
                </c:pt>
                <c:pt idx="2">
                  <c:v>1.6</c:v>
                </c:pt>
                <c:pt idx="3">
                  <c:v>4.6</c:v>
                </c:pt>
                <c:pt idx="4">
                  <c:v>13.2</c:v>
                </c:pt>
              </c:numCache>
            </c:numRef>
          </c:val>
          <c:smooth val="0"/>
        </c:ser>
        <c:dLbls>
          <c:showLegendKey val="0"/>
          <c:showVal val="0"/>
          <c:showCatName val="0"/>
          <c:showSerName val="0"/>
          <c:showPercent val="0"/>
          <c:showBubbleSize val="0"/>
        </c:dLbls>
        <c:marker val="1"/>
        <c:smooth val="0"/>
        <c:axId val="1676307640"/>
        <c:axId val="1690663912"/>
      </c:lineChart>
      <c:catAx>
        <c:axId val="1676307640"/>
        <c:scaling>
          <c:orientation val="minMax"/>
        </c:scaling>
        <c:delete val="0"/>
        <c:axPos val="b"/>
        <c:numFmt formatCode="General" sourceLinked="1"/>
        <c:majorTickMark val="out"/>
        <c:minorTickMark val="none"/>
        <c:tickLblPos val="none"/>
        <c:spPr>
          <a:ln w="57150" cmpd="sng">
            <a:solidFill>
              <a:srgbClr val="575769"/>
            </a:solidFill>
          </a:ln>
        </c:spPr>
        <c:txPr>
          <a:bodyPr/>
          <a:lstStyle/>
          <a:p>
            <a:pPr>
              <a:defRPr sz="1600" b="1">
                <a:solidFill>
                  <a:srgbClr val="575769"/>
                </a:solidFill>
                <a:latin typeface="Montserrat"/>
                <a:cs typeface="Montserrat"/>
              </a:defRPr>
            </a:pPr>
            <a:endParaRPr lang="en-US"/>
          </a:p>
        </c:txPr>
        <c:crossAx val="1690663912"/>
        <c:crosses val="autoZero"/>
        <c:auto val="1"/>
        <c:lblAlgn val="ctr"/>
        <c:lblOffset val="100"/>
        <c:noMultiLvlLbl val="0"/>
      </c:catAx>
      <c:valAx>
        <c:axId val="1690663912"/>
        <c:scaling>
          <c:orientation val="minMax"/>
        </c:scaling>
        <c:delete val="0"/>
        <c:axPos val="l"/>
        <c:numFmt formatCode="&quot;$&quot;#,##0_);[Red]\(&quot;$&quot;#,##0\)" sourceLinked="0"/>
        <c:majorTickMark val="out"/>
        <c:minorTickMark val="none"/>
        <c:tickLblPos val="nextTo"/>
        <c:spPr>
          <a:ln w="57150" cmpd="sng">
            <a:solidFill>
              <a:srgbClr val="575769"/>
            </a:solidFill>
          </a:ln>
        </c:spPr>
        <c:txPr>
          <a:bodyPr/>
          <a:lstStyle/>
          <a:p>
            <a:pPr>
              <a:defRPr sz="1600" b="1">
                <a:solidFill>
                  <a:srgbClr val="575769"/>
                </a:solidFill>
                <a:latin typeface="Montserrat"/>
                <a:cs typeface="Montserrat"/>
              </a:defRPr>
            </a:pPr>
            <a:endParaRPr lang="en-US"/>
          </a:p>
        </c:txPr>
        <c:crossAx val="1676307640"/>
        <c:crosses val="autoZero"/>
        <c:crossBetween val="between"/>
      </c:valAx>
    </c:plotArea>
    <c:plotVisOnly val="1"/>
    <c:dispBlanksAs val="zero"/>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B2AFC2-22C2-4540-9942-33D7F3FAF4FF}" type="datetimeFigureOut">
              <a:rPr lang="en-US" smtClean="0"/>
              <a:t>7/10/15</a:t>
            </a:fld>
            <a:endParaRPr lang="en-US"/>
          </a:p>
        </p:txBody>
      </p:sp>
      <p:sp>
        <p:nvSpPr>
          <p:cNvPr id="4" name="Slide Image Placeholder 3"/>
          <p:cNvSpPr>
            <a:spLocks noGrp="1" noRot="1" noChangeAspect="1"/>
          </p:cNvSpPr>
          <p:nvPr>
            <p:ph type="sldImg" idx="2"/>
          </p:nvPr>
        </p:nvSpPr>
        <p:spPr>
          <a:xfrm>
            <a:off x="-857250" y="685800"/>
            <a:ext cx="8572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667329-C819-764F-8AC2-0090B3C24F12}" type="slidenum">
              <a:rPr lang="en-US" smtClean="0"/>
              <a:t>‹#›</a:t>
            </a:fld>
            <a:endParaRPr lang="en-US"/>
          </a:p>
        </p:txBody>
      </p:sp>
    </p:spTree>
    <p:extLst>
      <p:ext uri="{BB962C8B-B14F-4D97-AF65-F5344CB8AC3E}">
        <p14:creationId xmlns:p14="http://schemas.microsoft.com/office/powerpoint/2010/main" val="27465912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67329-C819-764F-8AC2-0090B3C24F12}" type="slidenum">
              <a:rPr lang="en-US" smtClean="0"/>
              <a:t>2</a:t>
            </a:fld>
            <a:endParaRPr lang="en-US"/>
          </a:p>
        </p:txBody>
      </p:sp>
    </p:spTree>
    <p:extLst>
      <p:ext uri="{BB962C8B-B14F-4D97-AF65-F5344CB8AC3E}">
        <p14:creationId xmlns:p14="http://schemas.microsoft.com/office/powerpoint/2010/main" val="2317476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67329-C819-764F-8AC2-0090B3C24F12}" type="slidenum">
              <a:rPr lang="en-US" smtClean="0"/>
              <a:t>3</a:t>
            </a:fld>
            <a:endParaRPr lang="en-US"/>
          </a:p>
        </p:txBody>
      </p:sp>
    </p:spTree>
    <p:extLst>
      <p:ext uri="{BB962C8B-B14F-4D97-AF65-F5344CB8AC3E}">
        <p14:creationId xmlns:p14="http://schemas.microsoft.com/office/powerpoint/2010/main" val="2317476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67329-C819-764F-8AC2-0090B3C24F12}" type="slidenum">
              <a:rPr lang="en-US" smtClean="0"/>
              <a:t>4</a:t>
            </a:fld>
            <a:endParaRPr lang="en-US"/>
          </a:p>
        </p:txBody>
      </p:sp>
    </p:spTree>
    <p:extLst>
      <p:ext uri="{BB962C8B-B14F-4D97-AF65-F5344CB8AC3E}">
        <p14:creationId xmlns:p14="http://schemas.microsoft.com/office/powerpoint/2010/main" val="2317476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67329-C819-764F-8AC2-0090B3C24F12}" type="slidenum">
              <a:rPr lang="en-US" smtClean="0"/>
              <a:t>5</a:t>
            </a:fld>
            <a:endParaRPr lang="en-US"/>
          </a:p>
        </p:txBody>
      </p:sp>
    </p:spTree>
    <p:extLst>
      <p:ext uri="{BB962C8B-B14F-4D97-AF65-F5344CB8AC3E}">
        <p14:creationId xmlns:p14="http://schemas.microsoft.com/office/powerpoint/2010/main" val="565720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1420285"/>
            <a:ext cx="9715500" cy="980017"/>
          </a:xfrm>
        </p:spPr>
        <p:txBody>
          <a:bodyPr/>
          <a:lstStyle/>
          <a:p>
            <a:r>
              <a:rPr lang="en-US" smtClean="0"/>
              <a:t>Click to edit Master title style</a:t>
            </a:r>
            <a:endParaRPr lang="en-US"/>
          </a:p>
        </p:txBody>
      </p:sp>
      <p:sp>
        <p:nvSpPr>
          <p:cNvPr id="3" name="Subtitle 2"/>
          <p:cNvSpPr>
            <a:spLocks noGrp="1"/>
          </p:cNvSpPr>
          <p:nvPr>
            <p:ph type="subTitle" idx="1"/>
          </p:nvPr>
        </p:nvSpPr>
        <p:spPr>
          <a:xfrm>
            <a:off x="1714500" y="2590800"/>
            <a:ext cx="8001000" cy="1168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489267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2755331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183093"/>
            <a:ext cx="2571750" cy="390101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183093"/>
            <a:ext cx="7524750" cy="39010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643290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2455721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2937934"/>
            <a:ext cx="9715500" cy="9080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1" y="1937810"/>
            <a:ext cx="9715500" cy="10001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715370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066801"/>
            <a:ext cx="5048250" cy="301730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066801"/>
            <a:ext cx="5048250" cy="301730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CD7849-D605-B24D-9CF4-18FEE571F584}" type="datetimeFigureOut">
              <a:rPr lang="en-US" smtClean="0"/>
              <a:t>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219022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023409"/>
            <a:ext cx="5050235" cy="42650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1449917"/>
            <a:ext cx="5050235" cy="263419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283" y="1023409"/>
            <a:ext cx="5052219" cy="42650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283" y="1449917"/>
            <a:ext cx="5052219" cy="263419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CD7849-D605-B24D-9CF4-18FEE571F584}" type="datetimeFigureOut">
              <a:rPr lang="en-US" smtClean="0"/>
              <a:t>7/10/15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502587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CD7849-D605-B24D-9CF4-18FEE571F584}" type="datetimeFigureOut">
              <a:rPr lang="en-US" smtClean="0"/>
              <a:t>7/10/15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82611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CD7849-D605-B24D-9CF4-18FEE571F584}" type="datetimeFigureOut">
              <a:rPr lang="en-US" smtClean="0"/>
              <a:t>7/10/15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325526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2" y="182033"/>
            <a:ext cx="3760391" cy="7747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182035"/>
            <a:ext cx="6389688" cy="39020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02" y="956735"/>
            <a:ext cx="3760391" cy="31273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CD7849-D605-B24D-9CF4-18FEE571F584}" type="datetimeFigureOut">
              <a:rPr lang="en-US" smtClean="0"/>
              <a:t>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408569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3200401"/>
            <a:ext cx="6858000" cy="37782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408517"/>
            <a:ext cx="6858000" cy="2743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240360" y="3578226"/>
            <a:ext cx="6858000" cy="5365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CD7849-D605-B24D-9CF4-18FEE571F584}" type="datetimeFigureOut">
              <a:rPr lang="en-US" smtClean="0"/>
              <a:t>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9746915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1500" y="183092"/>
            <a:ext cx="10287000" cy="762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71500" y="1066801"/>
            <a:ext cx="10287000" cy="301730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71500" y="4237568"/>
            <a:ext cx="2667000" cy="243417"/>
          </a:xfrm>
          <a:prstGeom prst="rect">
            <a:avLst/>
          </a:prstGeom>
        </p:spPr>
        <p:txBody>
          <a:bodyPr vert="horz" lIns="91440" tIns="45720" rIns="91440" bIns="45720" rtlCol="0" anchor="ctr"/>
          <a:lstStyle>
            <a:lvl1pPr algn="l">
              <a:defRPr sz="1200">
                <a:solidFill>
                  <a:schemeClr val="tx1">
                    <a:tint val="75000"/>
                  </a:schemeClr>
                </a:solidFill>
              </a:defRPr>
            </a:lvl1pPr>
          </a:lstStyle>
          <a:p>
            <a:fld id="{32CD7849-D605-B24D-9CF4-18FEE571F584}" type="datetimeFigureOut">
              <a:rPr lang="en-US" smtClean="0"/>
              <a:t>7/10/15</a:t>
            </a:fld>
            <a:endParaRPr lang="en-US"/>
          </a:p>
        </p:txBody>
      </p:sp>
      <p:sp>
        <p:nvSpPr>
          <p:cNvPr id="5" name="Footer Placeholder 4"/>
          <p:cNvSpPr>
            <a:spLocks noGrp="1"/>
          </p:cNvSpPr>
          <p:nvPr>
            <p:ph type="ftr" sz="quarter" idx="3"/>
          </p:nvPr>
        </p:nvSpPr>
        <p:spPr>
          <a:xfrm>
            <a:off x="3905250" y="4237568"/>
            <a:ext cx="3619500" cy="2434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191500" y="4237568"/>
            <a:ext cx="2667000" cy="243417"/>
          </a:xfrm>
          <a:prstGeom prst="rect">
            <a:avLst/>
          </a:prstGeom>
        </p:spPr>
        <p:txBody>
          <a:bodyPr vert="horz" lIns="91440" tIns="45720" rIns="91440" bIns="45720" rtlCol="0" anchor="ctr"/>
          <a:lstStyle>
            <a:lvl1pPr algn="r">
              <a:defRPr sz="1200">
                <a:solidFill>
                  <a:schemeClr val="tx1">
                    <a:tint val="75000"/>
                  </a:schemeClr>
                </a:solidFill>
              </a:defRPr>
            </a:lvl1pPr>
          </a:lstStyle>
          <a:p>
            <a:fld id="{9E77E42A-C1E2-414B-8E03-0CCF7481103F}" type="slidenum">
              <a:rPr lang="en-US" smtClean="0"/>
              <a:t>‹#›</a:t>
            </a:fld>
            <a:endParaRPr lang="en-US"/>
          </a:p>
        </p:txBody>
      </p:sp>
    </p:spTree>
    <p:extLst>
      <p:ext uri="{BB962C8B-B14F-4D97-AF65-F5344CB8AC3E}">
        <p14:creationId xmlns:p14="http://schemas.microsoft.com/office/powerpoint/2010/main" val="605298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jpeg"/><Relationship Id="rId7" Type="http://schemas.openxmlformats.org/officeDocument/2006/relationships/image" Target="../media/image40.jpg"/><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2.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s>
</file>

<file path=ppt/slides/_rels/slide3.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 Type="http://schemas.openxmlformats.org/officeDocument/2006/relationships/themeOverride" Target="../theme/themeOverride1.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jpg"/><Relationship Id="rId7" Type="http://schemas.openxmlformats.org/officeDocument/2006/relationships/image" Target="../media/image21.jpeg"/><Relationship Id="rId8" Type="http://schemas.microsoft.com/office/2007/relationships/hdphoto" Target="../media/hdphoto1.wdp"/><Relationship Id="rId9" Type="http://schemas.openxmlformats.org/officeDocument/2006/relationships/image" Target="../media/image22.png"/><Relationship Id="rId10" Type="http://schemas.openxmlformats.org/officeDocument/2006/relationships/image" Target="../media/image23.jpg"/><Relationship Id="rId11"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png"/><Relationship Id="rId5" Type="http://schemas.openxmlformats.org/officeDocument/2006/relationships/image" Target="../media/image32.jpg"/><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6000" y="2548753"/>
            <a:ext cx="4741042" cy="2362620"/>
          </a:xfrm>
          <a:prstGeom prst="rect">
            <a:avLst/>
          </a:prstGeom>
          <a:solidFill>
            <a:srgbClr val="FFFFFF">
              <a:shade val="85000"/>
            </a:srgbClr>
          </a:solidFill>
          <a:ln w="88900" cap="sq">
            <a:noFill/>
            <a:miter lim="800000"/>
          </a:ln>
          <a:effectLst/>
        </p:spPr>
      </p:pic>
      <p:pic>
        <p:nvPicPr>
          <p:cNvPr id="6" name="Picture 5" descr="Screen Shot 2015-06-09 at 8.41.25 AM.png"/>
          <p:cNvPicPr>
            <a:picLocks noChangeAspect="1"/>
          </p:cNvPicPr>
          <p:nvPr/>
        </p:nvPicPr>
        <p:blipFill rotWithShape="1">
          <a:blip r:embed="rId3">
            <a:extLst>
              <a:ext uri="{28A0092B-C50C-407E-A947-70E740481C1C}">
                <a14:useLocalDpi xmlns:a14="http://schemas.microsoft.com/office/drawing/2010/main" val="0"/>
              </a:ext>
            </a:extLst>
          </a:blip>
          <a:srcRect l="27906" t="24916" r="25149" b="33862"/>
          <a:stretch/>
        </p:blipFill>
        <p:spPr>
          <a:xfrm>
            <a:off x="13359050" y="-97852"/>
            <a:ext cx="3175000" cy="2284959"/>
          </a:xfrm>
          <a:prstGeom prst="rect">
            <a:avLst/>
          </a:prstGeom>
          <a:solidFill>
            <a:srgbClr val="FFFFFF">
              <a:shade val="85000"/>
            </a:srgbClr>
          </a:solidFill>
          <a:ln w="88900" cap="sq">
            <a:noFill/>
            <a:miter lim="800000"/>
          </a:ln>
          <a:effectLst/>
        </p:spPr>
      </p:pic>
      <p:grpSp>
        <p:nvGrpSpPr>
          <p:cNvPr id="24" name="Group 23"/>
          <p:cNvGrpSpPr/>
          <p:nvPr/>
        </p:nvGrpSpPr>
        <p:grpSpPr>
          <a:xfrm>
            <a:off x="0" y="13273"/>
            <a:ext cx="11433920" cy="4553712"/>
            <a:chOff x="0" y="193704"/>
            <a:chExt cx="11433920" cy="4553712"/>
          </a:xfrm>
        </p:grpSpPr>
        <p:pic>
          <p:nvPicPr>
            <p:cNvPr id="15" name="Shape 204"/>
            <p:cNvPicPr preferRelativeResize="0">
              <a:picLocks/>
            </p:cNvPicPr>
            <p:nvPr/>
          </p:nvPicPr>
          <p:blipFill rotWithShape="1">
            <a:blip r:embed="rId4">
              <a:alphaModFix/>
            </a:blip>
            <a:srcRect l="9513" t="1442"/>
            <a:stretch/>
          </p:blipFill>
          <p:spPr>
            <a:xfrm>
              <a:off x="8566248" y="193704"/>
              <a:ext cx="2852928" cy="4553712"/>
            </a:xfrm>
            <a:prstGeom prst="rect">
              <a:avLst/>
            </a:prstGeom>
            <a:noFill/>
            <a:ln>
              <a:noFill/>
            </a:ln>
            <a:effectLst/>
          </p:spPr>
        </p:pic>
        <p:sp>
          <p:nvSpPr>
            <p:cNvPr id="16" name="Rectangle 15"/>
            <p:cNvSpPr/>
            <p:nvPr/>
          </p:nvSpPr>
          <p:spPr>
            <a:xfrm>
              <a:off x="8580992" y="193704"/>
              <a:ext cx="2852928" cy="4553712"/>
            </a:xfrm>
            <a:prstGeom prst="rect">
              <a:avLst/>
            </a:prstGeom>
            <a:solidFill>
              <a:srgbClr val="57576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pic>
          <p:nvPicPr>
            <p:cNvPr id="3" name="Picture 2" descr="Screen Shot 2015-03-14 at 3.22.52 AM.png"/>
            <p:cNvPicPr>
              <a:picLocks/>
            </p:cNvPicPr>
            <p:nvPr/>
          </p:nvPicPr>
          <p:blipFill rotWithShape="1">
            <a:blip r:embed="rId5">
              <a:extLst>
                <a:ext uri="{28A0092B-C50C-407E-A947-70E740481C1C}">
                  <a14:useLocalDpi xmlns:a14="http://schemas.microsoft.com/office/drawing/2010/main" val="0"/>
                </a:ext>
              </a:extLst>
            </a:blip>
            <a:srcRect l="28737" r="25433"/>
            <a:stretch/>
          </p:blipFill>
          <p:spPr>
            <a:xfrm>
              <a:off x="5714999" y="193704"/>
              <a:ext cx="2852928" cy="4553712"/>
            </a:xfrm>
            <a:prstGeom prst="rect">
              <a:avLst/>
            </a:prstGeom>
            <a:solidFill>
              <a:srgbClr val="FFFFFF">
                <a:shade val="85000"/>
              </a:srgbClr>
            </a:solidFill>
            <a:ln w="88900" cap="sq">
              <a:noFill/>
              <a:miter lim="800000"/>
            </a:ln>
            <a:effectLst/>
          </p:spPr>
        </p:pic>
        <p:sp>
          <p:nvSpPr>
            <p:cNvPr id="14" name="Rectangle 13"/>
            <p:cNvSpPr/>
            <p:nvPr/>
          </p:nvSpPr>
          <p:spPr>
            <a:xfrm>
              <a:off x="5726349" y="193704"/>
              <a:ext cx="2852928" cy="4553712"/>
            </a:xfrm>
            <a:prstGeom prst="rect">
              <a:avLst/>
            </a:prstGeom>
            <a:solidFill>
              <a:srgbClr val="ADAFD2">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pic>
          <p:nvPicPr>
            <p:cNvPr id="12" name="Picture 11" descr="Screen Shot 2015-06-10 at 11.05.52 PM.png"/>
            <p:cNvPicPr>
              <a:picLocks/>
            </p:cNvPicPr>
            <p:nvPr/>
          </p:nvPicPr>
          <p:blipFill rotWithShape="1">
            <a:blip r:embed="rId6">
              <a:extLst>
                <a:ext uri="{28A0092B-C50C-407E-A947-70E740481C1C}">
                  <a14:useLocalDpi xmlns:a14="http://schemas.microsoft.com/office/drawing/2010/main" val="0"/>
                </a:ext>
              </a:extLst>
            </a:blip>
            <a:srcRect l="16766" r="59972"/>
            <a:stretch/>
          </p:blipFill>
          <p:spPr>
            <a:xfrm>
              <a:off x="2867501" y="193705"/>
              <a:ext cx="2852928" cy="4553711"/>
            </a:xfrm>
            <a:prstGeom prst="rect">
              <a:avLst/>
            </a:prstGeom>
            <a:noFill/>
            <a:ln>
              <a:noFill/>
            </a:ln>
            <a:effectLst/>
          </p:spPr>
        </p:pic>
        <p:sp>
          <p:nvSpPr>
            <p:cNvPr id="13" name="Rectangle 12"/>
            <p:cNvSpPr/>
            <p:nvPr/>
          </p:nvSpPr>
          <p:spPr>
            <a:xfrm>
              <a:off x="2868849" y="193704"/>
              <a:ext cx="2852928" cy="4553712"/>
            </a:xfrm>
            <a:prstGeom prst="rect">
              <a:avLst/>
            </a:prstGeom>
            <a:solidFill>
              <a:srgbClr val="57576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pic>
          <p:nvPicPr>
            <p:cNvPr id="2" name="Picture 1" descr="Screen Shot 2015-06-09 at 8.52.53 AM.png"/>
            <p:cNvPicPr>
              <a:picLocks noChangeAspect="1"/>
            </p:cNvPicPr>
            <p:nvPr/>
          </p:nvPicPr>
          <p:blipFill rotWithShape="1">
            <a:blip r:embed="rId7">
              <a:alphaModFix amt="71000"/>
              <a:extLst>
                <a:ext uri="{28A0092B-C50C-407E-A947-70E740481C1C}">
                  <a14:useLocalDpi xmlns:a14="http://schemas.microsoft.com/office/drawing/2010/main" val="0"/>
                </a:ext>
              </a:extLst>
            </a:blip>
            <a:srcRect l="2680" r="50942"/>
            <a:stretch/>
          </p:blipFill>
          <p:spPr>
            <a:xfrm>
              <a:off x="0" y="198837"/>
              <a:ext cx="2852928" cy="4543446"/>
            </a:xfrm>
            <a:prstGeom prst="rect">
              <a:avLst/>
            </a:prstGeom>
            <a:solidFill>
              <a:srgbClr val="FFFFFF">
                <a:shade val="85000"/>
              </a:srgbClr>
            </a:solidFill>
            <a:ln w="88900" cap="sq">
              <a:noFill/>
              <a:miter lim="800000"/>
            </a:ln>
            <a:effectLst/>
          </p:spPr>
        </p:pic>
        <p:sp>
          <p:nvSpPr>
            <p:cNvPr id="11" name="Rectangle 10"/>
            <p:cNvSpPr/>
            <p:nvPr/>
          </p:nvSpPr>
          <p:spPr>
            <a:xfrm>
              <a:off x="12700" y="193704"/>
              <a:ext cx="2852928" cy="4553712"/>
            </a:xfrm>
            <a:prstGeom prst="rect">
              <a:avLst/>
            </a:prstGeom>
            <a:solidFill>
              <a:srgbClr val="ADAFD2">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7" name="TextBox 6"/>
            <p:cNvSpPr txBox="1"/>
            <p:nvPr/>
          </p:nvSpPr>
          <p:spPr>
            <a:xfrm>
              <a:off x="118538" y="1275998"/>
              <a:ext cx="2724912" cy="2200603"/>
            </a:xfrm>
            <a:prstGeom prst="rect">
              <a:avLst/>
            </a:prstGeom>
            <a:noFill/>
            <a:ln>
              <a:noFill/>
            </a:ln>
            <a:effectLst/>
          </p:spPr>
          <p:txBody>
            <a:bodyPr wrap="square" rtlCol="0">
              <a:spAutoFit/>
            </a:bodyPr>
            <a:lstStyle/>
            <a:p>
              <a:r>
                <a:rPr lang="en-US" sz="2000" b="1" dirty="0" smtClean="0">
                  <a:solidFill>
                    <a:srgbClr val="575769"/>
                  </a:solidFill>
                  <a:latin typeface="Montserrat"/>
                  <a:cs typeface="Montserrat"/>
                </a:rPr>
                <a:t>Enter Symptoms</a:t>
              </a:r>
              <a:endParaRPr lang="en-US" sz="2000" b="1" dirty="0">
                <a:solidFill>
                  <a:srgbClr val="575769"/>
                </a:solidFill>
                <a:latin typeface="Montserrat"/>
                <a:cs typeface="Montserrat"/>
              </a:endParaRPr>
            </a:p>
            <a:p>
              <a:endParaRPr lang="en-US" sz="500" b="1" dirty="0" smtClean="0">
                <a:latin typeface="Montserrat"/>
                <a:cs typeface="Montserrat"/>
              </a:endParaRPr>
            </a:p>
            <a:p>
              <a:r>
                <a:rPr lang="en-US" sz="1400" dirty="0" smtClean="0">
                  <a:latin typeface="Montserrat"/>
                  <a:cs typeface="Montserrat"/>
                </a:rPr>
                <a:t>We’ve developed a list of key symptom &amp; history questions, specific to South African patients, that ensures time with your doctor is spent only on diagnosis, not data extraction. </a:t>
              </a:r>
            </a:p>
          </p:txBody>
        </p:sp>
        <p:sp>
          <p:nvSpPr>
            <p:cNvPr id="8" name="TextBox 7"/>
            <p:cNvSpPr txBox="1"/>
            <p:nvPr/>
          </p:nvSpPr>
          <p:spPr>
            <a:xfrm>
              <a:off x="2990088" y="1275998"/>
              <a:ext cx="2724912" cy="2416046"/>
            </a:xfrm>
            <a:prstGeom prst="rect">
              <a:avLst/>
            </a:prstGeom>
            <a:noFill/>
            <a:ln>
              <a:noFill/>
            </a:ln>
            <a:effectLst/>
          </p:spPr>
          <p:txBody>
            <a:bodyPr wrap="square" rtlCol="0">
              <a:spAutoFit/>
            </a:bodyPr>
            <a:lstStyle/>
            <a:p>
              <a:r>
                <a:rPr lang="en-US" sz="2000" b="1" dirty="0" smtClean="0">
                  <a:solidFill>
                    <a:srgbClr val="C0C2E6"/>
                  </a:solidFill>
                  <a:latin typeface="Montserrat"/>
                  <a:cs typeface="Montserrat"/>
                </a:rPr>
                <a:t>See a Doctor</a:t>
              </a:r>
            </a:p>
            <a:p>
              <a:endParaRPr lang="en-US" sz="500" b="1" dirty="0" smtClean="0">
                <a:solidFill>
                  <a:srgbClr val="C0C2E6"/>
                </a:solidFill>
                <a:latin typeface="Montserrat"/>
                <a:cs typeface="Montserrat"/>
              </a:endParaRPr>
            </a:p>
            <a:p>
              <a:r>
                <a:rPr lang="en-US" sz="1400" dirty="0" smtClean="0">
                  <a:solidFill>
                    <a:schemeClr val="bg1"/>
                  </a:solidFill>
                  <a:latin typeface="Montserrat"/>
                  <a:cs typeface="Montserrat"/>
                </a:rPr>
                <a:t>You have the option of seeing a doctor now or scheduling an appointment for later in the day or week. If you wish to see a doctor now but one is not available, you will be given a discount on your scheduled appointment.</a:t>
              </a:r>
            </a:p>
          </p:txBody>
        </p:sp>
        <p:sp>
          <p:nvSpPr>
            <p:cNvPr id="9" name="TextBox 8"/>
            <p:cNvSpPr txBox="1"/>
            <p:nvPr/>
          </p:nvSpPr>
          <p:spPr>
            <a:xfrm>
              <a:off x="5822187" y="1275998"/>
              <a:ext cx="2724912" cy="1769715"/>
            </a:xfrm>
            <a:prstGeom prst="rect">
              <a:avLst/>
            </a:prstGeom>
            <a:noFill/>
            <a:ln>
              <a:noFill/>
            </a:ln>
            <a:effectLst/>
          </p:spPr>
          <p:txBody>
            <a:bodyPr wrap="square" rtlCol="0">
              <a:spAutoFit/>
            </a:bodyPr>
            <a:lstStyle/>
            <a:p>
              <a:r>
                <a:rPr lang="en-US" sz="2000" b="1" dirty="0" smtClean="0">
                  <a:solidFill>
                    <a:srgbClr val="575769"/>
                  </a:solidFill>
                  <a:latin typeface="Montserrat"/>
                  <a:cs typeface="Montserrat"/>
                </a:rPr>
                <a:t>Choose Pharmacy</a:t>
              </a:r>
            </a:p>
            <a:p>
              <a:endParaRPr lang="en-US" sz="500" b="1" dirty="0" smtClean="0">
                <a:solidFill>
                  <a:srgbClr val="575769"/>
                </a:solidFill>
                <a:latin typeface="Montserrat"/>
                <a:cs typeface="Montserrat"/>
              </a:endParaRPr>
            </a:p>
            <a:p>
              <a:r>
                <a:rPr lang="en-US" sz="1400" dirty="0" smtClean="0">
                  <a:solidFill>
                    <a:srgbClr val="000000"/>
                  </a:solidFill>
                  <a:latin typeface="Montserrat"/>
                  <a:cs typeface="Montserrat"/>
                </a:rPr>
                <a:t>If your doctor has prescribed a medication for you, we will send the script to your chosen pharmacy so it will be ready for pick-up at your convenience. </a:t>
              </a:r>
            </a:p>
          </p:txBody>
        </p:sp>
        <p:sp>
          <p:nvSpPr>
            <p:cNvPr id="10" name="TextBox 9"/>
            <p:cNvSpPr txBox="1"/>
            <p:nvPr/>
          </p:nvSpPr>
          <p:spPr>
            <a:xfrm>
              <a:off x="8678008" y="1275998"/>
              <a:ext cx="2724912" cy="2431435"/>
            </a:xfrm>
            <a:prstGeom prst="rect">
              <a:avLst/>
            </a:prstGeom>
            <a:noFill/>
            <a:ln>
              <a:noFill/>
            </a:ln>
            <a:effectLst/>
          </p:spPr>
          <p:txBody>
            <a:bodyPr wrap="square" rtlCol="0">
              <a:spAutoFit/>
            </a:bodyPr>
            <a:lstStyle/>
            <a:p>
              <a:r>
                <a:rPr lang="en-US" sz="2000" b="1" dirty="0" smtClean="0">
                  <a:solidFill>
                    <a:srgbClr val="C0C2E6"/>
                  </a:solidFill>
                  <a:latin typeface="Montserrat"/>
                  <a:cs typeface="Montserrat"/>
                </a:rPr>
                <a:t>Pay By Consult &amp; Refund Guarantee</a:t>
              </a:r>
            </a:p>
            <a:p>
              <a:r>
                <a:rPr lang="en-US" sz="1400" dirty="0" smtClean="0">
                  <a:solidFill>
                    <a:schemeClr val="bg1"/>
                  </a:solidFill>
                  <a:latin typeface="Montserrat"/>
                  <a:cs typeface="Montserrat"/>
                </a:rPr>
                <a:t>While you’ll have entered your payment information before your consult, you will not be charged until after the consult finishes successfully. And if you are not completely satisfied with your service, we will give you a full refund.</a:t>
              </a:r>
            </a:p>
          </p:txBody>
        </p:sp>
      </p:grpSp>
    </p:spTree>
    <p:extLst>
      <p:ext uri="{BB962C8B-B14F-4D97-AF65-F5344CB8AC3E}">
        <p14:creationId xmlns:p14="http://schemas.microsoft.com/office/powerpoint/2010/main" val="42667830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10"/>
          <p:cNvSpPr>
            <a:spLocks/>
          </p:cNvSpPr>
          <p:nvPr/>
        </p:nvSpPr>
        <p:spPr bwMode="auto">
          <a:xfrm rot="16200000" flipH="1">
            <a:off x="3599162" y="4242185"/>
            <a:ext cx="1554480" cy="152790"/>
          </a:xfrm>
          <a:prstGeom prst="roundRect">
            <a:avLst>
              <a:gd name="adj" fmla="val 50000"/>
            </a:avLst>
          </a:prstGeom>
          <a:solidFill>
            <a:srgbClr val="C0C2E6"/>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9" name="Rectangle 18"/>
          <p:cNvSpPr/>
          <p:nvPr/>
        </p:nvSpPr>
        <p:spPr>
          <a:xfrm>
            <a:off x="142875" y="-1404216"/>
            <a:ext cx="1903597" cy="553998"/>
          </a:xfrm>
          <a:prstGeom prst="rect">
            <a:avLst/>
          </a:prstGeom>
          <a:ln>
            <a:noFill/>
          </a:ln>
        </p:spPr>
        <p:txBody>
          <a:bodyPr wrap="none">
            <a:spAutoFit/>
          </a:bodyPr>
          <a:lstStyle/>
          <a:p>
            <a:r>
              <a:rPr lang="en-US" sz="3000" b="1" dirty="0" smtClean="0">
                <a:solidFill>
                  <a:srgbClr val="575769"/>
                </a:solidFill>
                <a:latin typeface="Montserrat"/>
                <a:cs typeface="Montserrat"/>
              </a:rPr>
              <a:t>Timeline</a:t>
            </a:r>
            <a:endParaRPr lang="en-US" sz="3000" b="1" dirty="0">
              <a:solidFill>
                <a:srgbClr val="575769"/>
              </a:solidFill>
              <a:latin typeface="Montserrat"/>
              <a:cs typeface="Montserrat"/>
            </a:endParaRPr>
          </a:p>
        </p:txBody>
      </p:sp>
      <p:sp>
        <p:nvSpPr>
          <p:cNvPr id="3" name="AutoShape 10"/>
          <p:cNvSpPr>
            <a:spLocks/>
          </p:cNvSpPr>
          <p:nvPr/>
        </p:nvSpPr>
        <p:spPr bwMode="auto">
          <a:xfrm rot="16200000" flipH="1">
            <a:off x="3585508" y="2687704"/>
            <a:ext cx="1554480" cy="152790"/>
          </a:xfrm>
          <a:prstGeom prst="roundRect">
            <a:avLst>
              <a:gd name="adj" fmla="val 50000"/>
            </a:avLst>
          </a:prstGeom>
          <a:solidFill>
            <a:srgbClr val="898AA6"/>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4" name="AutoShape 11"/>
          <p:cNvSpPr>
            <a:spLocks/>
          </p:cNvSpPr>
          <p:nvPr/>
        </p:nvSpPr>
        <p:spPr bwMode="auto">
          <a:xfrm rot="16200000" flipH="1">
            <a:off x="3587630" y="1053352"/>
            <a:ext cx="1555791" cy="153888"/>
          </a:xfrm>
          <a:prstGeom prst="roundRect">
            <a:avLst>
              <a:gd name="adj" fmla="val 50000"/>
            </a:avLst>
          </a:prstGeom>
          <a:solidFill>
            <a:srgbClr val="575769"/>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nvGrpSpPr>
          <p:cNvPr id="5" name="Group 4"/>
          <p:cNvGrpSpPr/>
          <p:nvPr/>
        </p:nvGrpSpPr>
        <p:grpSpPr>
          <a:xfrm rot="16200000" flipH="1">
            <a:off x="4189355" y="87067"/>
            <a:ext cx="349017" cy="349108"/>
            <a:chOff x="2255370" y="6982392"/>
            <a:chExt cx="960187" cy="960436"/>
          </a:xfrm>
          <a:solidFill>
            <a:srgbClr val="575769"/>
          </a:solidFill>
        </p:grpSpPr>
        <p:sp>
          <p:nvSpPr>
            <p:cNvPr id="6" name="AutoShape 13"/>
            <p:cNvSpPr>
              <a:spLocks/>
            </p:cNvSpPr>
            <p:nvPr/>
          </p:nvSpPr>
          <p:spPr bwMode="auto">
            <a:xfrm>
              <a:off x="2255370"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16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7" name="AutoShape 14"/>
            <p:cNvSpPr>
              <a:spLocks/>
            </p:cNvSpPr>
            <p:nvPr/>
          </p:nvSpPr>
          <p:spPr bwMode="auto">
            <a:xfrm>
              <a:off x="2550688"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16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grpSp>
        <p:nvGrpSpPr>
          <p:cNvPr id="8" name="Group 7"/>
          <p:cNvGrpSpPr/>
          <p:nvPr/>
        </p:nvGrpSpPr>
        <p:grpSpPr>
          <a:xfrm rot="16200000" flipH="1">
            <a:off x="4189355" y="1781539"/>
            <a:ext cx="349017" cy="349108"/>
            <a:chOff x="7222994" y="6982392"/>
            <a:chExt cx="960187" cy="960436"/>
          </a:xfrm>
          <a:solidFill>
            <a:srgbClr val="898AA6"/>
          </a:solidFill>
        </p:grpSpPr>
        <p:sp>
          <p:nvSpPr>
            <p:cNvPr id="9" name="AutoShape 19"/>
            <p:cNvSpPr>
              <a:spLocks/>
            </p:cNvSpPr>
            <p:nvPr/>
          </p:nvSpPr>
          <p:spPr bwMode="auto">
            <a:xfrm>
              <a:off x="7222994"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0" name="AutoShape 20"/>
            <p:cNvSpPr>
              <a:spLocks/>
            </p:cNvSpPr>
            <p:nvPr/>
          </p:nvSpPr>
          <p:spPr bwMode="auto">
            <a:xfrm>
              <a:off x="7496033"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grpSp>
        <p:nvGrpSpPr>
          <p:cNvPr id="11" name="Group 10"/>
          <p:cNvGrpSpPr/>
          <p:nvPr/>
        </p:nvGrpSpPr>
        <p:grpSpPr>
          <a:xfrm rot="16200000" flipH="1">
            <a:off x="4189769" y="3366785"/>
            <a:ext cx="348191" cy="349108"/>
            <a:chOff x="12255091" y="6982392"/>
            <a:chExt cx="957910" cy="960436"/>
          </a:xfrm>
          <a:solidFill>
            <a:srgbClr val="D3D5FF"/>
          </a:solidFill>
        </p:grpSpPr>
        <p:sp>
          <p:nvSpPr>
            <p:cNvPr id="12" name="AutoShape 28"/>
            <p:cNvSpPr>
              <a:spLocks/>
            </p:cNvSpPr>
            <p:nvPr/>
          </p:nvSpPr>
          <p:spPr bwMode="auto">
            <a:xfrm>
              <a:off x="12255091" y="6982392"/>
              <a:ext cx="957910"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3" name="AutoShape 29"/>
            <p:cNvSpPr>
              <a:spLocks/>
            </p:cNvSpPr>
            <p:nvPr/>
          </p:nvSpPr>
          <p:spPr bwMode="auto">
            <a:xfrm>
              <a:off x="12525854" y="7255500"/>
              <a:ext cx="416385"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sp>
        <p:nvSpPr>
          <p:cNvPr id="14" name="AutoShape 54"/>
          <p:cNvSpPr>
            <a:spLocks/>
          </p:cNvSpPr>
          <p:nvPr/>
        </p:nvSpPr>
        <p:spPr bwMode="auto">
          <a:xfrm rot="16200011" flipH="1">
            <a:off x="4007478" y="201238"/>
            <a:ext cx="181143" cy="121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575769"/>
          </a:solidFill>
          <a:ln>
            <a:noFill/>
          </a:ln>
          <a:effectLst/>
          <a:extLst/>
        </p:spPr>
        <p:txBody>
          <a:bodyPr lIns="38092" tIns="38092" rIns="38092" bIns="38092" anchor="ctr"/>
          <a:lstStyle/>
          <a:p>
            <a:pPr defTabSz="457109">
              <a:defRPr/>
            </a:pPr>
            <a:endParaRPr lang="es-ES" sz="16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5" name="AutoShape 55"/>
          <p:cNvSpPr>
            <a:spLocks/>
          </p:cNvSpPr>
          <p:nvPr/>
        </p:nvSpPr>
        <p:spPr bwMode="auto">
          <a:xfrm rot="16200011" flipH="1">
            <a:off x="4007193" y="3477010"/>
            <a:ext cx="181720" cy="121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D3D5FF"/>
          </a:solidFill>
          <a:ln>
            <a:noFill/>
          </a:ln>
          <a:effectLst/>
          <a:extLst/>
        </p:spPr>
        <p:txBody>
          <a:bodyPr lIns="38092" tIns="38092" rIns="38092" bIns="38092" anchor="ctr"/>
          <a:lstStyle/>
          <a:p>
            <a:pPr defTabSz="457109">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6" name="AutoShape 60"/>
          <p:cNvSpPr>
            <a:spLocks/>
          </p:cNvSpPr>
          <p:nvPr/>
        </p:nvSpPr>
        <p:spPr bwMode="auto">
          <a:xfrm rot="5400011" flipH="1">
            <a:off x="4544932" y="1896372"/>
            <a:ext cx="181720" cy="121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898AA6"/>
          </a:solidFill>
          <a:ln>
            <a:noFill/>
          </a:ln>
          <a:effectLst/>
          <a:extLst/>
        </p:spPr>
        <p:txBody>
          <a:bodyPr lIns="38092" tIns="38092" rIns="38092" bIns="38092" anchor="ctr"/>
          <a:lstStyle/>
          <a:p>
            <a:pPr defTabSz="457109">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7" name="TextBox 16"/>
          <p:cNvSpPr txBox="1"/>
          <p:nvPr/>
        </p:nvSpPr>
        <p:spPr>
          <a:xfrm rot="16200000" flipH="1">
            <a:off x="4362151" y="1924597"/>
            <a:ext cx="0" cy="384721"/>
          </a:xfrm>
          <a:prstGeom prst="rect">
            <a:avLst/>
          </a:prstGeom>
          <a:solidFill>
            <a:srgbClr val="898AA6"/>
          </a:solidFill>
        </p:spPr>
        <p:txBody>
          <a:bodyPr wrap="none" lIns="0" tIns="0" rIns="0" bIns="0" rtlCol="1" anchor="t" anchorCtr="0">
            <a:spAutoFit/>
          </a:bodyPr>
          <a:lstStyle/>
          <a:p>
            <a:pPr algn="ctr" rtl="0"/>
            <a:endParaRPr lang="x-none" sz="2500" dirty="0">
              <a:solidFill>
                <a:srgbClr val="575769"/>
              </a:solidFill>
              <a:latin typeface="Lato" pitchFamily="34" charset="0"/>
              <a:ea typeface="Open Sans" pitchFamily="34" charset="0"/>
            </a:endParaRPr>
          </a:p>
        </p:txBody>
      </p:sp>
      <p:sp>
        <p:nvSpPr>
          <p:cNvPr id="18" name="Rectangle 17"/>
          <p:cNvSpPr/>
          <p:nvPr/>
        </p:nvSpPr>
        <p:spPr>
          <a:xfrm>
            <a:off x="2486513" y="-85906"/>
            <a:ext cx="1502963" cy="861774"/>
          </a:xfrm>
          <a:prstGeom prst="rect">
            <a:avLst/>
          </a:prstGeom>
        </p:spPr>
        <p:txBody>
          <a:bodyPr wrap="square">
            <a:spAutoFit/>
          </a:bodyPr>
          <a:lstStyle/>
          <a:p>
            <a:pPr algn="r"/>
            <a:r>
              <a:rPr lang="en-US" sz="2500" b="1" dirty="0" smtClean="0">
                <a:solidFill>
                  <a:srgbClr val="575769"/>
                </a:solidFill>
                <a:latin typeface="Montserrat"/>
                <a:cs typeface="Montserrat"/>
              </a:rPr>
              <a:t>Pilot: Sept ‘15</a:t>
            </a:r>
            <a:endParaRPr lang="en-US" sz="2500" b="1" dirty="0">
              <a:solidFill>
                <a:srgbClr val="575769"/>
              </a:solidFill>
              <a:latin typeface="Montserrat"/>
              <a:cs typeface="Montserrat"/>
            </a:endParaRPr>
          </a:p>
        </p:txBody>
      </p:sp>
      <p:sp>
        <p:nvSpPr>
          <p:cNvPr id="20" name="Rectangle 19"/>
          <p:cNvSpPr/>
          <p:nvPr/>
        </p:nvSpPr>
        <p:spPr>
          <a:xfrm>
            <a:off x="2274297" y="3046952"/>
            <a:ext cx="1687188" cy="861774"/>
          </a:xfrm>
          <a:prstGeom prst="rect">
            <a:avLst/>
          </a:prstGeom>
        </p:spPr>
        <p:txBody>
          <a:bodyPr wrap="square">
            <a:spAutoFit/>
          </a:bodyPr>
          <a:lstStyle/>
          <a:p>
            <a:pPr algn="r"/>
            <a:r>
              <a:rPr lang="en-US" sz="2500" b="1" dirty="0" smtClean="0">
                <a:solidFill>
                  <a:srgbClr val="575769"/>
                </a:solidFill>
                <a:latin typeface="Montserrat"/>
                <a:cs typeface="Montserrat"/>
              </a:rPr>
              <a:t>Alpha:</a:t>
            </a:r>
          </a:p>
          <a:p>
            <a:pPr algn="r"/>
            <a:r>
              <a:rPr lang="en-US" sz="2500" b="1" dirty="0" smtClean="0">
                <a:solidFill>
                  <a:srgbClr val="575769"/>
                </a:solidFill>
                <a:latin typeface="Montserrat"/>
                <a:cs typeface="Montserrat"/>
              </a:rPr>
              <a:t>July ‘16</a:t>
            </a:r>
            <a:endParaRPr lang="en-US" sz="2500" b="1" dirty="0">
              <a:solidFill>
                <a:srgbClr val="575769"/>
              </a:solidFill>
              <a:latin typeface="Montserrat"/>
              <a:cs typeface="Montserrat"/>
            </a:endParaRPr>
          </a:p>
        </p:txBody>
      </p:sp>
      <p:sp>
        <p:nvSpPr>
          <p:cNvPr id="21" name="Rectangle 20"/>
          <p:cNvSpPr/>
          <p:nvPr/>
        </p:nvSpPr>
        <p:spPr>
          <a:xfrm>
            <a:off x="4855132" y="1616935"/>
            <a:ext cx="3698039" cy="861774"/>
          </a:xfrm>
          <a:prstGeom prst="rect">
            <a:avLst/>
          </a:prstGeom>
        </p:spPr>
        <p:txBody>
          <a:bodyPr wrap="square">
            <a:spAutoFit/>
          </a:bodyPr>
          <a:lstStyle/>
          <a:p>
            <a:r>
              <a:rPr lang="en-US" sz="2500" b="1" dirty="0" smtClean="0">
                <a:solidFill>
                  <a:srgbClr val="575769"/>
                </a:solidFill>
                <a:latin typeface="Montserrat"/>
                <a:cs typeface="Montserrat"/>
              </a:rPr>
              <a:t>Raising $250k</a:t>
            </a:r>
          </a:p>
          <a:p>
            <a:r>
              <a:rPr lang="en-US" sz="2500" b="1" dirty="0" smtClean="0">
                <a:solidFill>
                  <a:srgbClr val="575769"/>
                </a:solidFill>
                <a:latin typeface="Montserrat"/>
                <a:cs typeface="Montserrat"/>
              </a:rPr>
              <a:t>Seed Funds</a:t>
            </a:r>
            <a:endParaRPr lang="en-US" sz="2500" b="1" dirty="0">
              <a:solidFill>
                <a:srgbClr val="575769"/>
              </a:solidFill>
              <a:latin typeface="Montserrat"/>
              <a:cs typeface="Montserrat"/>
            </a:endParaRPr>
          </a:p>
        </p:txBody>
      </p:sp>
      <p:sp>
        <p:nvSpPr>
          <p:cNvPr id="22" name="Rectangle 21"/>
          <p:cNvSpPr/>
          <p:nvPr/>
        </p:nvSpPr>
        <p:spPr>
          <a:xfrm>
            <a:off x="7554490" y="4051254"/>
            <a:ext cx="3720449" cy="4324261"/>
          </a:xfrm>
          <a:prstGeom prst="rect">
            <a:avLst/>
          </a:prstGeom>
        </p:spPr>
        <p:txBody>
          <a:bodyPr wrap="square">
            <a:spAutoFit/>
          </a:bodyPr>
          <a:lstStyle/>
          <a:p>
            <a:r>
              <a:rPr lang="en-US" sz="2500" b="1" dirty="0" smtClean="0">
                <a:solidFill>
                  <a:srgbClr val="575769"/>
                </a:solidFill>
                <a:latin typeface="Montserrat"/>
                <a:cs typeface="Montserrat"/>
              </a:rPr>
              <a:t>Employees</a:t>
            </a:r>
          </a:p>
          <a:p>
            <a:r>
              <a:rPr lang="en-US" sz="2000" dirty="0" smtClean="0">
                <a:solidFill>
                  <a:srgbClr val="575769"/>
                </a:solidFill>
                <a:latin typeface="Montserrat"/>
                <a:cs typeface="Montserrat"/>
              </a:rPr>
              <a:t>2 developers, </a:t>
            </a:r>
            <a:r>
              <a:rPr lang="en-US" sz="2000" dirty="0">
                <a:solidFill>
                  <a:srgbClr val="575769"/>
                </a:solidFill>
                <a:latin typeface="Montserrat"/>
                <a:cs typeface="Montserrat"/>
              </a:rPr>
              <a:t>1 Marketing &amp; </a:t>
            </a:r>
            <a:r>
              <a:rPr lang="en-US" sz="2000" dirty="0" smtClean="0">
                <a:solidFill>
                  <a:srgbClr val="575769"/>
                </a:solidFill>
                <a:latin typeface="Montserrat"/>
                <a:cs typeface="Montserrat"/>
              </a:rPr>
              <a:t>Sales</a:t>
            </a:r>
          </a:p>
          <a:p>
            <a:endParaRPr lang="en-US" sz="500" dirty="0" smtClean="0">
              <a:solidFill>
                <a:srgbClr val="575769"/>
              </a:solidFill>
              <a:latin typeface="Montserrat"/>
              <a:cs typeface="Montserrat"/>
            </a:endParaRPr>
          </a:p>
          <a:p>
            <a:r>
              <a:rPr lang="en-US" sz="2500" b="1" dirty="0" smtClean="0">
                <a:solidFill>
                  <a:srgbClr val="575769"/>
                </a:solidFill>
                <a:latin typeface="Montserrat"/>
                <a:cs typeface="Montserrat"/>
              </a:rPr>
              <a:t>Legal Fees</a:t>
            </a:r>
          </a:p>
          <a:p>
            <a:r>
              <a:rPr lang="en-US" sz="2000" dirty="0" smtClean="0">
                <a:solidFill>
                  <a:srgbClr val="575769"/>
                </a:solidFill>
                <a:latin typeface="Montserrat"/>
                <a:cs typeface="Montserrat"/>
              </a:rPr>
              <a:t>Liability Analysis (mostly pro-bono), Corporate Setup</a:t>
            </a:r>
          </a:p>
          <a:p>
            <a:endParaRPr lang="en-US" sz="500" dirty="0" smtClean="0">
              <a:solidFill>
                <a:srgbClr val="575769"/>
              </a:solidFill>
              <a:latin typeface="Montserrat"/>
              <a:cs typeface="Montserrat"/>
            </a:endParaRPr>
          </a:p>
          <a:p>
            <a:r>
              <a:rPr lang="en-US" sz="2500" b="1" dirty="0" smtClean="0">
                <a:solidFill>
                  <a:srgbClr val="575769"/>
                </a:solidFill>
                <a:latin typeface="Montserrat"/>
                <a:cs typeface="Montserrat"/>
              </a:rPr>
              <a:t>Insurance</a:t>
            </a:r>
          </a:p>
          <a:p>
            <a:r>
              <a:rPr lang="en-US" sz="2000" dirty="0" smtClean="0">
                <a:solidFill>
                  <a:srgbClr val="575769"/>
                </a:solidFill>
                <a:latin typeface="Montserrat"/>
                <a:cs typeface="Montserrat"/>
              </a:rPr>
              <a:t>Malpractice &amp; Liability</a:t>
            </a:r>
          </a:p>
          <a:p>
            <a:endParaRPr lang="en-US" sz="500" dirty="0" smtClean="0">
              <a:solidFill>
                <a:srgbClr val="575769"/>
              </a:solidFill>
              <a:latin typeface="Montserrat"/>
              <a:cs typeface="Montserrat"/>
            </a:endParaRPr>
          </a:p>
          <a:p>
            <a:r>
              <a:rPr lang="en-US" sz="2500" b="1" dirty="0" smtClean="0">
                <a:solidFill>
                  <a:srgbClr val="575769"/>
                </a:solidFill>
                <a:latin typeface="Montserrat"/>
                <a:cs typeface="Montserrat"/>
              </a:rPr>
              <a:t>Tech Infrastructure</a:t>
            </a:r>
          </a:p>
          <a:p>
            <a:r>
              <a:rPr lang="en-US" sz="2000" dirty="0" smtClean="0">
                <a:solidFill>
                  <a:srgbClr val="575769"/>
                </a:solidFill>
                <a:latin typeface="Montserrat"/>
                <a:cs typeface="Montserrat"/>
              </a:rPr>
              <a:t>Servers, Data Storage, </a:t>
            </a:r>
            <a:r>
              <a:rPr lang="en-US" sz="2000" dirty="0" err="1" smtClean="0">
                <a:solidFill>
                  <a:srgbClr val="575769"/>
                </a:solidFill>
                <a:latin typeface="Montserrat"/>
                <a:cs typeface="Montserrat"/>
              </a:rPr>
              <a:t>Dev</a:t>
            </a:r>
            <a:r>
              <a:rPr lang="en-US" sz="2000" dirty="0" smtClean="0">
                <a:solidFill>
                  <a:srgbClr val="575769"/>
                </a:solidFill>
                <a:latin typeface="Montserrat"/>
                <a:cs typeface="Montserrat"/>
              </a:rPr>
              <a:t> Software</a:t>
            </a:r>
          </a:p>
          <a:p>
            <a:endParaRPr lang="en-US" sz="2000" b="1" dirty="0" smtClean="0">
              <a:solidFill>
                <a:srgbClr val="575769"/>
              </a:solidFill>
              <a:latin typeface="Montserrat"/>
              <a:cs typeface="Montserrat"/>
            </a:endParaRPr>
          </a:p>
        </p:txBody>
      </p:sp>
      <p:sp>
        <p:nvSpPr>
          <p:cNvPr id="24" name="Rectangle 23"/>
          <p:cNvSpPr/>
          <p:nvPr/>
        </p:nvSpPr>
        <p:spPr>
          <a:xfrm>
            <a:off x="2789379" y="775868"/>
            <a:ext cx="1200097" cy="369332"/>
          </a:xfrm>
          <a:prstGeom prst="rect">
            <a:avLst/>
          </a:prstGeom>
        </p:spPr>
        <p:txBody>
          <a:bodyPr wrap="none">
            <a:spAutoFit/>
          </a:bodyPr>
          <a:lstStyle/>
          <a:p>
            <a:pPr algn="r"/>
            <a:r>
              <a:rPr lang="en-US" dirty="0" smtClean="0">
                <a:solidFill>
                  <a:srgbClr val="575769"/>
                </a:solidFill>
                <a:latin typeface="Montserrat"/>
                <a:cs typeface="Montserrat"/>
              </a:rPr>
              <a:t>Our Pilot</a:t>
            </a:r>
            <a:endParaRPr lang="en-US" dirty="0">
              <a:solidFill>
                <a:srgbClr val="575769"/>
              </a:solidFill>
              <a:latin typeface="Montserrat"/>
              <a:cs typeface="Montserrat"/>
            </a:endParaRPr>
          </a:p>
        </p:txBody>
      </p:sp>
    </p:spTree>
    <p:extLst>
      <p:ext uri="{BB962C8B-B14F-4D97-AF65-F5344CB8AC3E}">
        <p14:creationId xmlns:p14="http://schemas.microsoft.com/office/powerpoint/2010/main" val="428038789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42875" y="262659"/>
            <a:ext cx="1256497" cy="553998"/>
          </a:xfrm>
          <a:prstGeom prst="rect">
            <a:avLst/>
          </a:prstGeom>
          <a:ln>
            <a:noFill/>
          </a:ln>
        </p:spPr>
        <p:txBody>
          <a:bodyPr wrap="none">
            <a:spAutoFit/>
          </a:bodyPr>
          <a:lstStyle/>
          <a:p>
            <a:r>
              <a:rPr lang="en-US" sz="3000" b="1" dirty="0" smtClean="0">
                <a:solidFill>
                  <a:srgbClr val="000000"/>
                </a:solidFill>
                <a:latin typeface="Montserrat"/>
                <a:cs typeface="Montserrat"/>
              </a:rPr>
              <a:t>Team</a:t>
            </a:r>
            <a:endParaRPr lang="en-US" sz="3000" b="1" dirty="0">
              <a:solidFill>
                <a:srgbClr val="000000"/>
              </a:solidFill>
              <a:latin typeface="Montserrat"/>
              <a:cs typeface="Montserrat"/>
            </a:endParaRPr>
          </a:p>
        </p:txBody>
      </p:sp>
      <p:pic>
        <p:nvPicPr>
          <p:cNvPr id="3" name="Shape 227"/>
          <p:cNvPicPr preferRelativeResize="0"/>
          <p:nvPr/>
        </p:nvPicPr>
        <p:blipFill>
          <a:blip r:embed="rId2">
            <a:alphaModFix/>
          </a:blip>
          <a:stretch>
            <a:fillRect/>
          </a:stretch>
        </p:blipFill>
        <p:spPr>
          <a:xfrm>
            <a:off x="3418028" y="1228365"/>
            <a:ext cx="1828800" cy="18288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4" name="Shape 223"/>
          <p:cNvPicPr preferRelativeResize="0"/>
          <p:nvPr/>
        </p:nvPicPr>
        <p:blipFill>
          <a:blip r:embed="rId3">
            <a:alphaModFix/>
          </a:blip>
          <a:stretch>
            <a:fillRect/>
          </a:stretch>
        </p:blipFill>
        <p:spPr>
          <a:xfrm>
            <a:off x="374632" y="1228365"/>
            <a:ext cx="1828800" cy="18288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5" name="Shape 232"/>
          <p:cNvPicPr preferRelativeResize="0">
            <a:picLocks noChangeAspect="1"/>
          </p:cNvPicPr>
          <p:nvPr/>
        </p:nvPicPr>
        <p:blipFill rotWithShape="1">
          <a:blip r:embed="rId4"/>
          <a:srcRect l="1593" t="3378" r="14534" b="18410"/>
          <a:stretch/>
        </p:blipFill>
        <p:spPr>
          <a:xfrm>
            <a:off x="2343207" y="3804232"/>
            <a:ext cx="1828800" cy="1828800"/>
          </a:xfrm>
          <a:prstGeom prst="ellipse">
            <a:avLst/>
          </a:prstGeom>
          <a:effectLst>
            <a:outerShdw blurRad="63500" sx="102000" sy="102000" algn="ctr" rotWithShape="0">
              <a:prstClr val="black">
                <a:alpha val="40000"/>
              </a:prstClr>
            </a:outerShdw>
          </a:effectLst>
        </p:spPr>
      </p:pic>
      <p:pic>
        <p:nvPicPr>
          <p:cNvPr id="6" name="Shape 231"/>
          <p:cNvPicPr preferRelativeResize="0">
            <a:picLocks noChangeAspect="1"/>
          </p:cNvPicPr>
          <p:nvPr/>
        </p:nvPicPr>
        <p:blipFill>
          <a:blip r:embed="rId5"/>
          <a:stretch>
            <a:fillRect/>
          </a:stretch>
        </p:blipFill>
        <p:spPr>
          <a:xfrm>
            <a:off x="197579" y="3705995"/>
            <a:ext cx="1828800" cy="1828800"/>
          </a:xfrm>
          <a:prstGeom prst="ellipse">
            <a:avLst/>
          </a:prstGeom>
          <a:effectLst>
            <a:outerShdw blurRad="63500" sx="102000" sy="102000" algn="ctr" rotWithShape="0">
              <a:prstClr val="black">
                <a:alpha val="40000"/>
              </a:prstClr>
            </a:outerShdw>
          </a:effectLst>
        </p:spPr>
      </p:pic>
      <p:sp>
        <p:nvSpPr>
          <p:cNvPr id="7" name="TextBox 6"/>
          <p:cNvSpPr txBox="1"/>
          <p:nvPr/>
        </p:nvSpPr>
        <p:spPr>
          <a:xfrm>
            <a:off x="3418028" y="3157901"/>
            <a:ext cx="1941945" cy="646331"/>
          </a:xfrm>
          <a:prstGeom prst="rect">
            <a:avLst/>
          </a:prstGeom>
          <a:noFill/>
          <a:ln>
            <a:noFill/>
          </a:ln>
        </p:spPr>
        <p:txBody>
          <a:bodyPr wrap="none" rtlCol="0">
            <a:spAutoFit/>
          </a:bodyPr>
          <a:lstStyle/>
          <a:p>
            <a:r>
              <a:rPr lang="en-US" b="1" dirty="0" smtClean="0">
                <a:solidFill>
                  <a:srgbClr val="519CC9"/>
                </a:solidFill>
              </a:rPr>
              <a:t>Melissa McCoy</a:t>
            </a:r>
          </a:p>
          <a:p>
            <a:r>
              <a:rPr lang="en-US" dirty="0" smtClean="0">
                <a:solidFill>
                  <a:srgbClr val="519CC9"/>
                </a:solidFill>
              </a:rPr>
              <a:t>Software Engineer</a:t>
            </a:r>
            <a:endParaRPr lang="en-US" dirty="0">
              <a:solidFill>
                <a:srgbClr val="519CC9"/>
              </a:solidFill>
            </a:endParaRPr>
          </a:p>
        </p:txBody>
      </p:sp>
      <p:sp>
        <p:nvSpPr>
          <p:cNvPr id="8" name="TextBox 7"/>
          <p:cNvSpPr txBox="1"/>
          <p:nvPr/>
        </p:nvSpPr>
        <p:spPr>
          <a:xfrm>
            <a:off x="374632" y="5936164"/>
            <a:ext cx="1112842" cy="646331"/>
          </a:xfrm>
          <a:prstGeom prst="rect">
            <a:avLst/>
          </a:prstGeom>
          <a:noFill/>
          <a:ln>
            <a:noFill/>
          </a:ln>
        </p:spPr>
        <p:txBody>
          <a:bodyPr wrap="none" rtlCol="0">
            <a:spAutoFit/>
          </a:bodyPr>
          <a:lstStyle/>
          <a:p>
            <a:r>
              <a:rPr lang="en-US" b="1" dirty="0" err="1" smtClean="0">
                <a:solidFill>
                  <a:srgbClr val="519CC9"/>
                </a:solidFill>
              </a:rPr>
              <a:t>Zikho</a:t>
            </a:r>
            <a:r>
              <a:rPr lang="en-US" b="1" dirty="0" smtClean="0">
                <a:solidFill>
                  <a:srgbClr val="519CC9"/>
                </a:solidFill>
              </a:rPr>
              <a:t> </a:t>
            </a:r>
            <a:r>
              <a:rPr lang="en-US" b="1" dirty="0" err="1" smtClean="0">
                <a:solidFill>
                  <a:srgbClr val="519CC9"/>
                </a:solidFill>
              </a:rPr>
              <a:t>Pali</a:t>
            </a:r>
            <a:endParaRPr lang="en-US" b="1" dirty="0" smtClean="0">
              <a:solidFill>
                <a:srgbClr val="519CC9"/>
              </a:solidFill>
            </a:endParaRPr>
          </a:p>
          <a:p>
            <a:r>
              <a:rPr lang="en-US" dirty="0" smtClean="0">
                <a:solidFill>
                  <a:srgbClr val="519CC9"/>
                </a:solidFill>
              </a:rPr>
              <a:t>Lawyer</a:t>
            </a:r>
            <a:endParaRPr lang="en-US" dirty="0">
              <a:solidFill>
                <a:srgbClr val="519CC9"/>
              </a:solidFill>
            </a:endParaRPr>
          </a:p>
        </p:txBody>
      </p:sp>
      <p:sp>
        <p:nvSpPr>
          <p:cNvPr id="9" name="TextBox 8"/>
          <p:cNvSpPr txBox="1"/>
          <p:nvPr/>
        </p:nvSpPr>
        <p:spPr>
          <a:xfrm>
            <a:off x="374632" y="3157901"/>
            <a:ext cx="2269636" cy="646331"/>
          </a:xfrm>
          <a:prstGeom prst="rect">
            <a:avLst/>
          </a:prstGeom>
          <a:noFill/>
          <a:ln>
            <a:noFill/>
          </a:ln>
        </p:spPr>
        <p:txBody>
          <a:bodyPr wrap="square" rtlCol="0">
            <a:spAutoFit/>
          </a:bodyPr>
          <a:lstStyle/>
          <a:p>
            <a:r>
              <a:rPr lang="en-US" b="1" dirty="0" smtClean="0">
                <a:solidFill>
                  <a:srgbClr val="519CC9"/>
                </a:solidFill>
              </a:rPr>
              <a:t>Dr. </a:t>
            </a:r>
            <a:r>
              <a:rPr lang="en-US" b="1" dirty="0" err="1" smtClean="0">
                <a:solidFill>
                  <a:srgbClr val="519CC9"/>
                </a:solidFill>
              </a:rPr>
              <a:t>Vuyane</a:t>
            </a:r>
            <a:r>
              <a:rPr lang="en-US" b="1" dirty="0" smtClean="0">
                <a:solidFill>
                  <a:srgbClr val="519CC9"/>
                </a:solidFill>
              </a:rPr>
              <a:t> </a:t>
            </a:r>
            <a:r>
              <a:rPr lang="en-US" b="1" dirty="0" err="1" smtClean="0">
                <a:solidFill>
                  <a:srgbClr val="519CC9"/>
                </a:solidFill>
              </a:rPr>
              <a:t>Mhlomi</a:t>
            </a:r>
            <a:endParaRPr lang="en-US" b="1" dirty="0" smtClean="0">
              <a:solidFill>
                <a:srgbClr val="519CC9"/>
              </a:solidFill>
            </a:endParaRPr>
          </a:p>
          <a:p>
            <a:r>
              <a:rPr lang="en-US" dirty="0" smtClean="0">
                <a:solidFill>
                  <a:srgbClr val="519CC9"/>
                </a:solidFill>
              </a:rPr>
              <a:t>Medical Doctor</a:t>
            </a:r>
            <a:endParaRPr lang="en-US" dirty="0">
              <a:solidFill>
                <a:srgbClr val="519CC9"/>
              </a:solidFill>
            </a:endParaRPr>
          </a:p>
        </p:txBody>
      </p:sp>
      <p:sp>
        <p:nvSpPr>
          <p:cNvPr id="10" name="TextBox 9"/>
          <p:cNvSpPr txBox="1"/>
          <p:nvPr/>
        </p:nvSpPr>
        <p:spPr>
          <a:xfrm>
            <a:off x="3418028" y="5936164"/>
            <a:ext cx="2269636" cy="646331"/>
          </a:xfrm>
          <a:prstGeom prst="rect">
            <a:avLst/>
          </a:prstGeom>
          <a:noFill/>
          <a:ln>
            <a:noFill/>
          </a:ln>
        </p:spPr>
        <p:txBody>
          <a:bodyPr wrap="square" rtlCol="0">
            <a:spAutoFit/>
          </a:bodyPr>
          <a:lstStyle/>
          <a:p>
            <a:r>
              <a:rPr lang="en-US" b="1" dirty="0" err="1" smtClean="0">
                <a:solidFill>
                  <a:srgbClr val="519CC9"/>
                </a:solidFill>
              </a:rPr>
              <a:t>Thula</a:t>
            </a:r>
            <a:r>
              <a:rPr lang="en-US" b="1" dirty="0" smtClean="0">
                <a:solidFill>
                  <a:srgbClr val="519CC9"/>
                </a:solidFill>
              </a:rPr>
              <a:t> </a:t>
            </a:r>
            <a:r>
              <a:rPr lang="en-US" b="1" dirty="0" err="1" smtClean="0">
                <a:solidFill>
                  <a:srgbClr val="519CC9"/>
                </a:solidFill>
              </a:rPr>
              <a:t>Siluma</a:t>
            </a:r>
            <a:endParaRPr lang="en-US" b="1" dirty="0" smtClean="0">
              <a:solidFill>
                <a:srgbClr val="519CC9"/>
              </a:solidFill>
            </a:endParaRPr>
          </a:p>
          <a:p>
            <a:r>
              <a:rPr lang="en-US" dirty="0" smtClean="0">
                <a:solidFill>
                  <a:srgbClr val="519CC9"/>
                </a:solidFill>
              </a:rPr>
              <a:t>Business Consultant</a:t>
            </a:r>
            <a:endParaRPr lang="en-US" dirty="0">
              <a:solidFill>
                <a:srgbClr val="519CC9"/>
              </a:solidFill>
            </a:endParaRPr>
          </a:p>
        </p:txBody>
      </p:sp>
      <p:cxnSp>
        <p:nvCxnSpPr>
          <p:cNvPr id="11" name="Straight Connector 10"/>
          <p:cNvCxnSpPr/>
          <p:nvPr/>
        </p:nvCxnSpPr>
        <p:spPr>
          <a:xfrm>
            <a:off x="5898816" y="842211"/>
            <a:ext cx="0" cy="5588000"/>
          </a:xfrm>
          <a:prstGeom prst="line">
            <a:avLst/>
          </a:prstGeom>
          <a:ln w="57150" cmpd="sng">
            <a:noFill/>
          </a:ln>
        </p:spPr>
        <p:style>
          <a:lnRef idx="2">
            <a:schemeClr val="accent1"/>
          </a:lnRef>
          <a:fillRef idx="0">
            <a:schemeClr val="accent1"/>
          </a:fillRef>
          <a:effectRef idx="1">
            <a:schemeClr val="accent1"/>
          </a:effectRef>
          <a:fontRef idx="minor">
            <a:schemeClr val="tx1"/>
          </a:fontRef>
        </p:style>
      </p:cxnSp>
      <p:pic>
        <p:nvPicPr>
          <p:cNvPr id="2" name="Picture 1" descr="Headshot - Melissa McCo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4954" y="451432"/>
            <a:ext cx="1845129" cy="1828800"/>
          </a:xfrm>
          <a:prstGeom prst="ellipse">
            <a:avLst/>
          </a:prstGeom>
          <a:effectLst>
            <a:outerShdw blurRad="63500" sx="102000" sy="102000" algn="ctr" rotWithShape="0">
              <a:prstClr val="black">
                <a:alpha val="40000"/>
              </a:prstClr>
            </a:outerShdw>
          </a:effectLst>
        </p:spPr>
      </p:pic>
      <p:pic>
        <p:nvPicPr>
          <p:cNvPr id="12" name="Picture 11" descr="35f991d.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4262" y="2005262"/>
            <a:ext cx="1828800" cy="1828800"/>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8890243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42875" y="262659"/>
            <a:ext cx="1749197" cy="553998"/>
          </a:xfrm>
          <a:prstGeom prst="rect">
            <a:avLst/>
          </a:prstGeom>
          <a:ln>
            <a:noFill/>
          </a:ln>
        </p:spPr>
        <p:txBody>
          <a:bodyPr wrap="none">
            <a:spAutoFit/>
          </a:bodyPr>
          <a:lstStyle/>
          <a:p>
            <a:r>
              <a:rPr lang="en-US" sz="3000" b="1" dirty="0" smtClean="0">
                <a:solidFill>
                  <a:srgbClr val="000000"/>
                </a:solidFill>
                <a:latin typeface="Montserrat"/>
                <a:cs typeface="Montserrat"/>
              </a:rPr>
              <a:t>Contact</a:t>
            </a:r>
            <a:endParaRPr lang="en-US" sz="3000" b="1" dirty="0">
              <a:solidFill>
                <a:srgbClr val="000000"/>
              </a:solidFill>
              <a:latin typeface="Montserrat"/>
              <a:cs typeface="Montserrat"/>
            </a:endParaRPr>
          </a:p>
        </p:txBody>
      </p:sp>
      <p:pic>
        <p:nvPicPr>
          <p:cNvPr id="3" name="Picture 2" descr="Screen Shot 2015-06-11 at 11.52.12 PM.png"/>
          <p:cNvPicPr>
            <a:picLocks noChangeAspect="1"/>
          </p:cNvPicPr>
          <p:nvPr/>
        </p:nvPicPr>
        <p:blipFill rotWithShape="1">
          <a:blip r:embed="rId2">
            <a:extLst>
              <a:ext uri="{28A0092B-C50C-407E-A947-70E740481C1C}">
                <a14:useLocalDpi xmlns:a14="http://schemas.microsoft.com/office/drawing/2010/main" val="0"/>
              </a:ext>
            </a:extLst>
          </a:blip>
          <a:srcRect l="34304" r="21206" b="14458"/>
          <a:stretch/>
        </p:blipFill>
        <p:spPr>
          <a:xfrm>
            <a:off x="8101263" y="160422"/>
            <a:ext cx="2804631" cy="2807368"/>
          </a:xfrm>
          <a:prstGeom prst="ellipse">
            <a:avLst/>
          </a:prstGeom>
          <a:ln w="57150" cmpd="sng">
            <a:noFill/>
          </a:ln>
        </p:spPr>
      </p:pic>
      <p:pic>
        <p:nvPicPr>
          <p:cNvPr id="2" name="Picture 1" descr="alpha.jpg"/>
          <p:cNvPicPr>
            <a:picLocks noChangeAspect="1"/>
          </p:cNvPicPr>
          <p:nvPr/>
        </p:nvPicPr>
        <p:blipFill rotWithShape="1">
          <a:blip r:embed="rId3">
            <a:extLst>
              <a:ext uri="{28A0092B-C50C-407E-A947-70E740481C1C}">
                <a14:useLocalDpi xmlns:a14="http://schemas.microsoft.com/office/drawing/2010/main" val="0"/>
              </a:ext>
            </a:extLst>
          </a:blip>
          <a:srcRect l="30597" r="12442"/>
          <a:stretch/>
        </p:blipFill>
        <p:spPr>
          <a:xfrm>
            <a:off x="3756526" y="0"/>
            <a:ext cx="4572000" cy="4559300"/>
          </a:xfrm>
          <a:prstGeom prst="ellipse">
            <a:avLst/>
          </a:prstGeom>
        </p:spPr>
      </p:pic>
      <p:grpSp>
        <p:nvGrpSpPr>
          <p:cNvPr id="4" name="Group 3"/>
          <p:cNvGrpSpPr/>
          <p:nvPr/>
        </p:nvGrpSpPr>
        <p:grpSpPr>
          <a:xfrm>
            <a:off x="-1508747" y="2192652"/>
            <a:ext cx="7447034" cy="4665348"/>
            <a:chOff x="-1508747" y="2192652"/>
            <a:chExt cx="7447034" cy="4665348"/>
          </a:xfrm>
        </p:grpSpPr>
        <p:pic>
          <p:nvPicPr>
            <p:cNvPr id="5" name="Picture 4" descr="gro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747" y="2192652"/>
              <a:ext cx="7447034" cy="4665348"/>
            </a:xfrm>
            <a:prstGeom prst="rect">
              <a:avLst/>
            </a:prstGeom>
          </p:spPr>
        </p:pic>
        <p:sp>
          <p:nvSpPr>
            <p:cNvPr id="6" name="Oval 5"/>
            <p:cNvSpPr/>
            <p:nvPr/>
          </p:nvSpPr>
          <p:spPr>
            <a:xfrm>
              <a:off x="564168" y="3850107"/>
              <a:ext cx="1280160" cy="1280160"/>
            </a:xfrm>
            <a:prstGeom prst="ellipse">
              <a:avLst/>
            </a:prstGeom>
            <a:solidFill>
              <a:srgbClr val="575769"/>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b="1" dirty="0">
                <a:solidFill>
                  <a:srgbClr val="FFFFFF"/>
                </a:solidFill>
              </a:endParaRPr>
            </a:p>
          </p:txBody>
        </p:sp>
        <p:sp>
          <p:nvSpPr>
            <p:cNvPr id="7" name="Oval 6"/>
            <p:cNvSpPr/>
            <p:nvPr/>
          </p:nvSpPr>
          <p:spPr>
            <a:xfrm>
              <a:off x="2585118" y="2769080"/>
              <a:ext cx="1280160" cy="1280160"/>
            </a:xfrm>
            <a:prstGeom prst="ellipse">
              <a:avLst/>
            </a:prstGeom>
            <a:solidFill>
              <a:schemeClr val="bg1"/>
            </a:solidFill>
            <a:ln w="57150" cmpd="sng">
              <a:solidFill>
                <a:srgbClr val="5757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b="1" dirty="0">
                <a:solidFill>
                  <a:srgbClr val="549FC9"/>
                </a:solidFill>
              </a:endParaRPr>
            </a:p>
          </p:txBody>
        </p:sp>
        <p:sp>
          <p:nvSpPr>
            <p:cNvPr id="8" name="Rectangle 7"/>
            <p:cNvSpPr/>
            <p:nvPr/>
          </p:nvSpPr>
          <p:spPr>
            <a:xfrm>
              <a:off x="2983675" y="2956583"/>
              <a:ext cx="509650" cy="861774"/>
            </a:xfrm>
            <a:prstGeom prst="rect">
              <a:avLst/>
            </a:prstGeom>
          </p:spPr>
          <p:txBody>
            <a:bodyPr wrap="none">
              <a:spAutoFit/>
            </a:bodyPr>
            <a:lstStyle/>
            <a:p>
              <a:pPr algn="ctr"/>
              <a:r>
                <a:rPr lang="en-US" sz="5000" b="1" dirty="0">
                  <a:solidFill>
                    <a:srgbClr val="575769"/>
                  </a:solidFill>
                </a:rPr>
                <a:t>$</a:t>
              </a:r>
            </a:p>
          </p:txBody>
        </p:sp>
        <p:sp>
          <p:nvSpPr>
            <p:cNvPr id="9" name="Rectangle 8"/>
            <p:cNvSpPr/>
            <p:nvPr/>
          </p:nvSpPr>
          <p:spPr>
            <a:xfrm>
              <a:off x="949169" y="4014395"/>
              <a:ext cx="509650" cy="861774"/>
            </a:xfrm>
            <a:prstGeom prst="rect">
              <a:avLst/>
            </a:prstGeom>
          </p:spPr>
          <p:txBody>
            <a:bodyPr wrap="none">
              <a:spAutoFit/>
            </a:bodyPr>
            <a:lstStyle/>
            <a:p>
              <a:pPr algn="ctr"/>
              <a:r>
                <a:rPr lang="en-US" sz="5000" b="1" dirty="0">
                  <a:solidFill>
                    <a:schemeClr val="bg1"/>
                  </a:solidFill>
                </a:rPr>
                <a:t>$</a:t>
              </a:r>
            </a:p>
          </p:txBody>
        </p:sp>
      </p:grpSp>
      <p:pic>
        <p:nvPicPr>
          <p:cNvPr id="10" name="Picture 9" descr="funding.png"/>
          <p:cNvPicPr>
            <a:picLocks noChangeAspect="1"/>
          </p:cNvPicPr>
          <p:nvPr/>
        </p:nvPicPr>
        <p:blipFill rotWithShape="1">
          <a:blip r:embed="rId5">
            <a:extLst>
              <a:ext uri="{28A0092B-C50C-407E-A947-70E740481C1C}">
                <a14:useLocalDpi xmlns:a14="http://schemas.microsoft.com/office/drawing/2010/main" val="0"/>
              </a:ext>
            </a:extLst>
          </a:blip>
          <a:srcRect l="23517" r="18485" b="7310"/>
          <a:stretch/>
        </p:blipFill>
        <p:spPr>
          <a:xfrm>
            <a:off x="9329265" y="3589422"/>
            <a:ext cx="4233622" cy="4237789"/>
          </a:xfrm>
          <a:prstGeom prst="ellipse">
            <a:avLst/>
          </a:prstGeom>
        </p:spPr>
      </p:pic>
      <p:pic>
        <p:nvPicPr>
          <p:cNvPr id="11" name="Picture 10"/>
          <p:cNvPicPr>
            <a:picLocks noChangeAspect="1"/>
          </p:cNvPicPr>
          <p:nvPr/>
        </p:nvPicPr>
        <p:blipFill>
          <a:blip r:embed="rId6"/>
          <a:stretch>
            <a:fillRect/>
          </a:stretch>
        </p:blipFill>
        <p:spPr>
          <a:xfrm>
            <a:off x="4648200" y="1219200"/>
            <a:ext cx="2133600" cy="2133600"/>
          </a:xfrm>
          <a:prstGeom prst="ellipse">
            <a:avLst/>
          </a:prstGeom>
        </p:spPr>
      </p:pic>
    </p:spTree>
    <p:extLst>
      <p:ext uri="{BB962C8B-B14F-4D97-AF65-F5344CB8AC3E}">
        <p14:creationId xmlns:p14="http://schemas.microsoft.com/office/powerpoint/2010/main" val="16221876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1224013"/>
            <a:ext cx="3294362" cy="553998"/>
          </a:xfrm>
          <a:prstGeom prst="rect">
            <a:avLst/>
          </a:prstGeom>
          <a:ln>
            <a:noFill/>
          </a:ln>
        </p:spPr>
        <p:txBody>
          <a:bodyPr wrap="none">
            <a:spAutoFit/>
          </a:bodyPr>
          <a:lstStyle/>
          <a:p>
            <a:r>
              <a:rPr lang="en-US" sz="3000" b="1" dirty="0" smtClean="0">
                <a:solidFill>
                  <a:srgbClr val="000000"/>
                </a:solidFill>
                <a:latin typeface="Montserrat"/>
                <a:cs typeface="Montserrat"/>
              </a:rPr>
              <a:t>Why Awesome?</a:t>
            </a:r>
            <a:endParaRPr lang="en-US" sz="3000" b="1" dirty="0">
              <a:solidFill>
                <a:srgbClr val="000000"/>
              </a:solidFill>
              <a:latin typeface="Montserrat"/>
              <a:cs typeface="Montserrat"/>
            </a:endParaRPr>
          </a:p>
        </p:txBody>
      </p:sp>
      <p:pic>
        <p:nvPicPr>
          <p:cNvPr id="30" name="Picture 29" descr="Time_Metapho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324" y="-1620116"/>
            <a:ext cx="673102" cy="673102"/>
          </a:xfrm>
          <a:prstGeom prst="rect">
            <a:avLst/>
          </a:prstGeom>
        </p:spPr>
      </p:pic>
      <p:pic>
        <p:nvPicPr>
          <p:cNvPr id="54" name="Picture 53" descr="Computer_configuration_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1433" y="4965700"/>
            <a:ext cx="1625600" cy="1625600"/>
          </a:xfrm>
          <a:prstGeom prst="rect">
            <a:avLst/>
          </a:prstGeom>
        </p:spPr>
      </p:pic>
      <p:sp>
        <p:nvSpPr>
          <p:cNvPr id="20" name="Rectangle 19"/>
          <p:cNvSpPr/>
          <p:nvPr/>
        </p:nvSpPr>
        <p:spPr>
          <a:xfrm>
            <a:off x="761998" y="0"/>
            <a:ext cx="2286000" cy="228600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1"/>
              </a:solidFill>
              <a:latin typeface="Montserrat"/>
              <a:cs typeface="Montserrat"/>
            </a:endParaRPr>
          </a:p>
        </p:txBody>
      </p:sp>
      <p:sp>
        <p:nvSpPr>
          <p:cNvPr id="21" name="Rectangle 20"/>
          <p:cNvSpPr/>
          <p:nvPr/>
        </p:nvSpPr>
        <p:spPr>
          <a:xfrm>
            <a:off x="761998" y="2286000"/>
            <a:ext cx="2286000" cy="2286000"/>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2" name="Rectangle 21"/>
          <p:cNvSpPr/>
          <p:nvPr/>
        </p:nvSpPr>
        <p:spPr>
          <a:xfrm>
            <a:off x="3047998" y="0"/>
            <a:ext cx="2286000" cy="228600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3" name="Rectangle 22"/>
          <p:cNvSpPr/>
          <p:nvPr/>
        </p:nvSpPr>
        <p:spPr>
          <a:xfrm>
            <a:off x="761998" y="4576094"/>
            <a:ext cx="2286000" cy="2286000"/>
          </a:xfrm>
          <a:prstGeom prst="rect">
            <a:avLst/>
          </a:prstGeom>
          <a:solidFill>
            <a:srgbClr val="575769">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4" name="Rectangle 23"/>
          <p:cNvSpPr/>
          <p:nvPr/>
        </p:nvSpPr>
        <p:spPr>
          <a:xfrm>
            <a:off x="5333998" y="2286000"/>
            <a:ext cx="2286000" cy="228600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5" name="Rectangle 24"/>
          <p:cNvSpPr/>
          <p:nvPr/>
        </p:nvSpPr>
        <p:spPr>
          <a:xfrm>
            <a:off x="5333998" y="0"/>
            <a:ext cx="2286000" cy="2286000"/>
          </a:xfrm>
          <a:prstGeom prst="rect">
            <a:avLst/>
          </a:prstGeom>
          <a:solidFill>
            <a:srgbClr val="898BA5">
              <a:alpha val="7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6" name="Rectangle 25"/>
          <p:cNvSpPr/>
          <p:nvPr/>
        </p:nvSpPr>
        <p:spPr>
          <a:xfrm>
            <a:off x="3047998" y="2286000"/>
            <a:ext cx="2286000" cy="2286000"/>
          </a:xfrm>
          <a:prstGeom prst="rect">
            <a:avLst/>
          </a:prstGeom>
          <a:solidFill>
            <a:srgbClr val="898BA5">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7" name="Rectangle 26"/>
          <p:cNvSpPr/>
          <p:nvPr/>
        </p:nvSpPr>
        <p:spPr>
          <a:xfrm>
            <a:off x="3047998" y="4576094"/>
            <a:ext cx="2286000" cy="228600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8" name="Rectangle 27"/>
          <p:cNvSpPr/>
          <p:nvPr/>
        </p:nvSpPr>
        <p:spPr>
          <a:xfrm>
            <a:off x="761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Convenient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No longer miss work, wade through traffic, or wait in reception to see your doctor. </a:t>
            </a:r>
          </a:p>
        </p:txBody>
      </p:sp>
      <p:pic>
        <p:nvPicPr>
          <p:cNvPr id="29" name="Picture 28" descr="History_clock_button_25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1936" y="91867"/>
            <a:ext cx="746125" cy="746125"/>
          </a:xfrm>
          <a:prstGeom prst="rect">
            <a:avLst/>
          </a:prstGeom>
        </p:spPr>
      </p:pic>
      <p:sp>
        <p:nvSpPr>
          <p:cNvPr id="31" name="Rectangle 30"/>
          <p:cNvSpPr/>
          <p:nvPr/>
        </p:nvSpPr>
        <p:spPr>
          <a:xfrm>
            <a:off x="761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Resilient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Don’t worry about low bandwidth &amp; power outages – we’ve got it covered.</a:t>
            </a:r>
          </a:p>
        </p:txBody>
      </p:sp>
      <p:sp>
        <p:nvSpPr>
          <p:cNvPr id="33" name="Rectangle 32"/>
          <p:cNvSpPr/>
          <p:nvPr/>
        </p:nvSpPr>
        <p:spPr>
          <a:xfrm>
            <a:off x="3047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Low Cost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Pay less than you would for the same time with a South African private doctor. </a:t>
            </a:r>
          </a:p>
        </p:txBody>
      </p:sp>
      <p:sp>
        <p:nvSpPr>
          <p:cNvPr id="35" name="Rectangle 34"/>
          <p:cNvSpPr/>
          <p:nvPr/>
        </p:nvSpPr>
        <p:spPr>
          <a:xfrm>
            <a:off x="5333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High Quality</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Our rigorous doctor selection &amp; feedback process ensures the highest quality care.</a:t>
            </a:r>
          </a:p>
        </p:txBody>
      </p:sp>
      <p:sp>
        <p:nvSpPr>
          <p:cNvPr id="37" name="Rectangle 36"/>
          <p:cNvSpPr/>
          <p:nvPr/>
        </p:nvSpPr>
        <p:spPr>
          <a:xfrm>
            <a:off x="5333998" y="3130134"/>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Secure</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Your video stream is encrypted ensuring your visit is kept private, unlike Skype. </a:t>
            </a:r>
          </a:p>
        </p:txBody>
      </p:sp>
      <p:sp>
        <p:nvSpPr>
          <p:cNvPr id="39" name="Rectangle 38"/>
          <p:cNvSpPr/>
          <p:nvPr/>
        </p:nvSpPr>
        <p:spPr>
          <a:xfrm>
            <a:off x="3047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Low Data</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Our platform uses less data for tasks &amp; video – saving you money on your internet bill. </a:t>
            </a:r>
          </a:p>
        </p:txBody>
      </p:sp>
      <p:sp>
        <p:nvSpPr>
          <p:cNvPr id="41" name="Rectangle 40"/>
          <p:cNvSpPr/>
          <p:nvPr/>
        </p:nvSpPr>
        <p:spPr>
          <a:xfrm>
            <a:off x="761998" y="5427203"/>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24/7 Access</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Your child is sick at 1am &amp; you don’t know who to call? We’re here for you.</a:t>
            </a:r>
          </a:p>
        </p:txBody>
      </p:sp>
      <p:sp>
        <p:nvSpPr>
          <p:cNvPr id="43" name="Rectangle 42"/>
          <p:cNvSpPr/>
          <p:nvPr/>
        </p:nvSpPr>
        <p:spPr>
          <a:xfrm>
            <a:off x="3047998" y="5435392"/>
            <a:ext cx="2286000" cy="1400383"/>
          </a:xfrm>
          <a:prstGeom prst="rect">
            <a:avLst/>
          </a:prstGeom>
        </p:spPr>
        <p:txBody>
          <a:bodyPr wrap="square">
            <a:spAutoFit/>
          </a:bodyPr>
          <a:lstStyle/>
          <a:p>
            <a:pPr algn="ctr"/>
            <a:r>
              <a:rPr lang="en-US" sz="2500" b="1" dirty="0">
                <a:solidFill>
                  <a:schemeClr val="bg1"/>
                </a:solidFill>
                <a:latin typeface="Montserrat"/>
                <a:cs typeface="Montserrat"/>
              </a:rPr>
              <a:t>Made4You</a:t>
            </a:r>
            <a:endParaRPr lang="en-US" sz="2500" dirty="0">
              <a:solidFill>
                <a:schemeClr val="bg1"/>
              </a:solidFill>
              <a:latin typeface="Montserrat"/>
              <a:cs typeface="Montserrat"/>
            </a:endParaRPr>
          </a:p>
          <a:p>
            <a:pPr algn="ctr"/>
            <a:r>
              <a:rPr lang="en-US" sz="1500" dirty="0" smtClean="0">
                <a:solidFill>
                  <a:schemeClr val="bg1"/>
                </a:solidFill>
                <a:latin typeface="Montserrat"/>
                <a:cs typeface="Montserrat"/>
              </a:rPr>
              <a:t>Our </a:t>
            </a:r>
            <a:r>
              <a:rPr lang="en-US" sz="1500" dirty="0">
                <a:solidFill>
                  <a:schemeClr val="bg1"/>
                </a:solidFill>
                <a:latin typeface="Montserrat"/>
                <a:cs typeface="Montserrat"/>
              </a:rPr>
              <a:t>platform was developed hand-in-hand with </a:t>
            </a:r>
            <a:r>
              <a:rPr lang="en-US" sz="1500" dirty="0" smtClean="0">
                <a:solidFill>
                  <a:schemeClr val="bg1"/>
                </a:solidFill>
                <a:latin typeface="Montserrat"/>
                <a:cs typeface="Montserrat"/>
              </a:rPr>
              <a:t>African doctors </a:t>
            </a:r>
            <a:r>
              <a:rPr lang="en-US" sz="1500" dirty="0">
                <a:solidFill>
                  <a:schemeClr val="bg1"/>
                </a:solidFill>
                <a:latin typeface="Montserrat"/>
                <a:cs typeface="Montserrat"/>
              </a:rPr>
              <a:t>&amp; patients.</a:t>
            </a:r>
          </a:p>
        </p:txBody>
      </p:sp>
      <p:grpSp>
        <p:nvGrpSpPr>
          <p:cNvPr id="47" name="Group 46"/>
          <p:cNvGrpSpPr/>
          <p:nvPr/>
        </p:nvGrpSpPr>
        <p:grpSpPr>
          <a:xfrm>
            <a:off x="3823758" y="128957"/>
            <a:ext cx="734480" cy="720355"/>
            <a:chOff x="3694645" y="91867"/>
            <a:chExt cx="869416" cy="852696"/>
          </a:xfrm>
          <a:effectLst/>
        </p:grpSpPr>
        <p:sp>
          <p:nvSpPr>
            <p:cNvPr id="45" name="Freeform 1"/>
            <p:cNvSpPr>
              <a:spLocks noChangeArrowheads="1"/>
            </p:cNvSpPr>
            <p:nvPr/>
          </p:nvSpPr>
          <p:spPr bwMode="auto">
            <a:xfrm>
              <a:off x="3694645" y="91867"/>
              <a:ext cx="869416" cy="852696"/>
            </a:xfrm>
            <a:custGeom>
              <a:avLst/>
              <a:gdLst>
                <a:gd name="T0" fmla="*/ 372 w 373"/>
                <a:gd name="T1" fmla="*/ 177 h 364"/>
                <a:gd name="T2" fmla="*/ 283 w 373"/>
                <a:gd name="T3" fmla="*/ 177 h 364"/>
                <a:gd name="T4" fmla="*/ 283 w 373"/>
                <a:gd name="T5" fmla="*/ 0 h 364"/>
                <a:gd name="T6" fmla="*/ 89 w 373"/>
                <a:gd name="T7" fmla="*/ 0 h 364"/>
                <a:gd name="T8" fmla="*/ 89 w 373"/>
                <a:gd name="T9" fmla="*/ 177 h 364"/>
                <a:gd name="T10" fmla="*/ 0 w 373"/>
                <a:gd name="T11" fmla="*/ 177 h 364"/>
                <a:gd name="T12" fmla="*/ 186 w 373"/>
                <a:gd name="T13" fmla="*/ 363 h 364"/>
                <a:gd name="T14" fmla="*/ 372 w 373"/>
                <a:gd name="T15" fmla="*/ 177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64">
                  <a:moveTo>
                    <a:pt x="372" y="177"/>
                  </a:moveTo>
                  <a:lnTo>
                    <a:pt x="283" y="177"/>
                  </a:lnTo>
                  <a:lnTo>
                    <a:pt x="283" y="0"/>
                  </a:lnTo>
                  <a:lnTo>
                    <a:pt x="89" y="0"/>
                  </a:lnTo>
                  <a:lnTo>
                    <a:pt x="89" y="177"/>
                  </a:lnTo>
                  <a:lnTo>
                    <a:pt x="0" y="177"/>
                  </a:lnTo>
                  <a:lnTo>
                    <a:pt x="186" y="363"/>
                  </a:lnTo>
                  <a:lnTo>
                    <a:pt x="372" y="177"/>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dirty="0">
                <a:latin typeface="+mn-lt"/>
                <a:ea typeface="+mn-ea"/>
                <a:cs typeface="+mn-cs"/>
              </a:endParaRPr>
            </a:p>
          </p:txBody>
        </p:sp>
        <p:sp>
          <p:nvSpPr>
            <p:cNvPr id="46" name="Freeform 181"/>
            <p:cNvSpPr>
              <a:spLocks/>
            </p:cNvSpPr>
            <p:nvPr/>
          </p:nvSpPr>
          <p:spPr bwMode="auto">
            <a:xfrm>
              <a:off x="3993614" y="253999"/>
              <a:ext cx="242095" cy="510759"/>
            </a:xfrm>
            <a:custGeom>
              <a:avLst/>
              <a:gdLst>
                <a:gd name="T0" fmla="*/ 22 w 36"/>
                <a:gd name="T1" fmla="*/ 60 h 68"/>
                <a:gd name="T2" fmla="*/ 22 w 36"/>
                <a:gd name="T3" fmla="*/ 67 h 68"/>
                <a:gd name="T4" fmla="*/ 21 w 36"/>
                <a:gd name="T5" fmla="*/ 68 h 68"/>
                <a:gd name="T6" fmla="*/ 16 w 36"/>
                <a:gd name="T7" fmla="*/ 68 h 68"/>
                <a:gd name="T8" fmla="*/ 15 w 36"/>
                <a:gd name="T9" fmla="*/ 67 h 68"/>
                <a:gd name="T10" fmla="*/ 15 w 36"/>
                <a:gd name="T11" fmla="*/ 60 h 68"/>
                <a:gd name="T12" fmla="*/ 1 w 36"/>
                <a:gd name="T13" fmla="*/ 53 h 68"/>
                <a:gd name="T14" fmla="*/ 1 w 36"/>
                <a:gd name="T15" fmla="*/ 52 h 68"/>
                <a:gd name="T16" fmla="*/ 5 w 36"/>
                <a:gd name="T17" fmla="*/ 46 h 68"/>
                <a:gd name="T18" fmla="*/ 6 w 36"/>
                <a:gd name="T19" fmla="*/ 46 h 68"/>
                <a:gd name="T20" fmla="*/ 6 w 36"/>
                <a:gd name="T21" fmla="*/ 46 h 68"/>
                <a:gd name="T22" fmla="*/ 19 w 36"/>
                <a:gd name="T23" fmla="*/ 51 h 68"/>
                <a:gd name="T24" fmla="*/ 26 w 36"/>
                <a:gd name="T25" fmla="*/ 45 h 68"/>
                <a:gd name="T26" fmla="*/ 17 w 36"/>
                <a:gd name="T27" fmla="*/ 38 h 68"/>
                <a:gd name="T28" fmla="*/ 1 w 36"/>
                <a:gd name="T29" fmla="*/ 22 h 68"/>
                <a:gd name="T30" fmla="*/ 15 w 36"/>
                <a:gd name="T31" fmla="*/ 8 h 68"/>
                <a:gd name="T32" fmla="*/ 15 w 36"/>
                <a:gd name="T33" fmla="*/ 1 h 68"/>
                <a:gd name="T34" fmla="*/ 16 w 36"/>
                <a:gd name="T35" fmla="*/ 0 h 68"/>
                <a:gd name="T36" fmla="*/ 21 w 36"/>
                <a:gd name="T37" fmla="*/ 0 h 68"/>
                <a:gd name="T38" fmla="*/ 22 w 36"/>
                <a:gd name="T39" fmla="*/ 1 h 68"/>
                <a:gd name="T40" fmla="*/ 22 w 36"/>
                <a:gd name="T41" fmla="*/ 8 h 68"/>
                <a:gd name="T42" fmla="*/ 34 w 36"/>
                <a:gd name="T43" fmla="*/ 13 h 68"/>
                <a:gd name="T44" fmla="*/ 34 w 36"/>
                <a:gd name="T45" fmla="*/ 14 h 68"/>
                <a:gd name="T46" fmla="*/ 31 w 36"/>
                <a:gd name="T47" fmla="*/ 20 h 68"/>
                <a:gd name="T48" fmla="*/ 30 w 36"/>
                <a:gd name="T49" fmla="*/ 20 h 68"/>
                <a:gd name="T50" fmla="*/ 29 w 36"/>
                <a:gd name="T51" fmla="*/ 20 h 68"/>
                <a:gd name="T52" fmla="*/ 19 w 36"/>
                <a:gd name="T53" fmla="*/ 16 h 68"/>
                <a:gd name="T54" fmla="*/ 11 w 36"/>
                <a:gd name="T55" fmla="*/ 22 h 68"/>
                <a:gd name="T56" fmla="*/ 21 w 36"/>
                <a:gd name="T57" fmla="*/ 30 h 68"/>
                <a:gd name="T58" fmla="*/ 36 w 36"/>
                <a:gd name="T59" fmla="*/ 45 h 68"/>
                <a:gd name="T60" fmla="*/ 22 w 36"/>
                <a:gd name="T61" fmla="*/ 60 h 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rgbClr val="898BA5"/>
            </a:solidFill>
            <a:ln>
              <a:noFill/>
            </a:ln>
          </p:spPr>
          <p:txBody>
            <a:bodyPr/>
            <a:lstStyle/>
            <a:p>
              <a:endParaRPr lang="en-US"/>
            </a:p>
          </p:txBody>
        </p:sp>
      </p:grpSp>
      <p:pic>
        <p:nvPicPr>
          <p:cNvPr id="48" name="Picture 47" descr="Certification_Award_25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8378" y="113081"/>
            <a:ext cx="777240" cy="777240"/>
          </a:xfrm>
          <a:prstGeom prst="rect">
            <a:avLst/>
          </a:prstGeom>
        </p:spPr>
      </p:pic>
      <p:pic>
        <p:nvPicPr>
          <p:cNvPr id="49" name="Picture 48" descr="Locked_padlock_25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1238" y="2412998"/>
            <a:ext cx="731520" cy="731520"/>
          </a:xfrm>
          <a:prstGeom prst="rect">
            <a:avLst/>
          </a:prstGeom>
        </p:spPr>
      </p:pic>
      <p:pic>
        <p:nvPicPr>
          <p:cNvPr id="50" name="Picture 49" descr="Earth_globe_with_a_house_in_a_placeholder_on_Africa_256 (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56658" y="4635500"/>
            <a:ext cx="868680" cy="868680"/>
          </a:xfrm>
          <a:prstGeom prst="rect">
            <a:avLst/>
          </a:prstGeom>
        </p:spPr>
      </p:pic>
      <p:pic>
        <p:nvPicPr>
          <p:cNvPr id="51" name="Picture 50" descr="Repairing_Service_2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93518" y="2347595"/>
            <a:ext cx="822960" cy="822960"/>
          </a:xfrm>
          <a:prstGeom prst="rect">
            <a:avLst/>
          </a:prstGeom>
        </p:spPr>
      </p:pic>
      <p:pic>
        <p:nvPicPr>
          <p:cNvPr id="52" name="Picture 51" descr="Binary_Code_128.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5396" y="2391837"/>
            <a:ext cx="751205" cy="751205"/>
          </a:xfrm>
          <a:prstGeom prst="rect">
            <a:avLst/>
          </a:prstGeom>
        </p:spPr>
      </p:pic>
      <p:pic>
        <p:nvPicPr>
          <p:cNvPr id="55" name="Picture 54" descr="24_hours_symbol_128.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06536" y="4657791"/>
            <a:ext cx="796925" cy="796925"/>
          </a:xfrm>
          <a:prstGeom prst="rect">
            <a:avLst/>
          </a:prstGeom>
        </p:spPr>
      </p:pic>
      <p:sp>
        <p:nvSpPr>
          <p:cNvPr id="34" name="Rectangle 33"/>
          <p:cNvSpPr/>
          <p:nvPr/>
        </p:nvSpPr>
        <p:spPr>
          <a:xfrm>
            <a:off x="5333998" y="4576094"/>
            <a:ext cx="2286000" cy="2286000"/>
          </a:xfrm>
          <a:prstGeom prst="rect">
            <a:avLst/>
          </a:prstGeom>
          <a:solidFill>
            <a:srgbClr val="C0C2E6">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36" name="Rectangle 35"/>
          <p:cNvSpPr/>
          <p:nvPr/>
        </p:nvSpPr>
        <p:spPr>
          <a:xfrm>
            <a:off x="5333998" y="5420020"/>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Private</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I</a:t>
            </a:r>
            <a:r>
              <a:rPr lang="en-US" sz="1500" smtClean="0">
                <a:solidFill>
                  <a:schemeClr val="bg1"/>
                </a:solidFill>
                <a:latin typeface="Montserrat"/>
                <a:cs typeface="Montserrat"/>
              </a:rPr>
              <a:t>f </a:t>
            </a:r>
            <a:r>
              <a:rPr lang="en-US" sz="1500" dirty="0">
                <a:solidFill>
                  <a:schemeClr val="bg1"/>
                </a:solidFill>
                <a:latin typeface="Montserrat"/>
                <a:cs typeface="Montserrat"/>
              </a:rPr>
              <a:t>you wish to remain </a:t>
            </a:r>
            <a:r>
              <a:rPr lang="en-US" sz="1500" smtClean="0">
                <a:solidFill>
                  <a:schemeClr val="bg1"/>
                </a:solidFill>
                <a:latin typeface="Montserrat"/>
                <a:cs typeface="Montserrat"/>
              </a:rPr>
              <a:t>anonymous, you </a:t>
            </a:r>
            <a:r>
              <a:rPr lang="en-US" sz="1500" dirty="0" smtClean="0">
                <a:solidFill>
                  <a:schemeClr val="bg1"/>
                </a:solidFill>
                <a:latin typeface="Montserrat"/>
                <a:cs typeface="Montserrat"/>
              </a:rPr>
              <a:t>can not disclose your name &amp; </a:t>
            </a:r>
            <a:r>
              <a:rPr lang="en-US" sz="1500" smtClean="0">
                <a:solidFill>
                  <a:schemeClr val="bg1"/>
                </a:solidFill>
                <a:latin typeface="Montserrat"/>
                <a:cs typeface="Montserrat"/>
              </a:rPr>
              <a:t>limit video.</a:t>
            </a:r>
            <a:endParaRPr lang="en-US" sz="1500" dirty="0" smtClean="0">
              <a:solidFill>
                <a:schemeClr val="bg1"/>
              </a:solidFill>
              <a:latin typeface="Montserrat"/>
              <a:cs typeface="Montserrat"/>
            </a:endParaRPr>
          </a:p>
        </p:txBody>
      </p:sp>
      <p:pic>
        <p:nvPicPr>
          <p:cNvPr id="4" name="Picture 3" descr="Unknown_128 (1).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88378" y="4671159"/>
            <a:ext cx="777240" cy="777240"/>
          </a:xfrm>
          <a:prstGeom prst="rect">
            <a:avLst/>
          </a:prstGeom>
        </p:spPr>
      </p:pic>
    </p:spTree>
    <p:extLst>
      <p:ext uri="{BB962C8B-B14F-4D97-AF65-F5344CB8AC3E}">
        <p14:creationId xmlns:p14="http://schemas.microsoft.com/office/powerpoint/2010/main" val="122272038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Rectangle 18"/>
          <p:cNvSpPr/>
          <p:nvPr/>
        </p:nvSpPr>
        <p:spPr>
          <a:xfrm>
            <a:off x="0" y="-1224013"/>
            <a:ext cx="3294362" cy="553998"/>
          </a:xfrm>
          <a:prstGeom prst="rect">
            <a:avLst/>
          </a:prstGeom>
          <a:ln>
            <a:noFill/>
          </a:ln>
        </p:spPr>
        <p:txBody>
          <a:bodyPr wrap="none">
            <a:spAutoFit/>
          </a:bodyPr>
          <a:lstStyle/>
          <a:p>
            <a:r>
              <a:rPr lang="en-US" sz="3000" b="1" dirty="0" smtClean="0">
                <a:solidFill>
                  <a:srgbClr val="000000"/>
                </a:solidFill>
                <a:latin typeface="Montserrat"/>
                <a:cs typeface="Montserrat"/>
              </a:rPr>
              <a:t>Why Awesome?</a:t>
            </a:r>
            <a:endParaRPr lang="en-US" sz="3000" b="1" dirty="0">
              <a:solidFill>
                <a:srgbClr val="000000"/>
              </a:solidFill>
              <a:latin typeface="Montserrat"/>
              <a:cs typeface="Montserrat"/>
            </a:endParaRPr>
          </a:p>
        </p:txBody>
      </p:sp>
      <p:pic>
        <p:nvPicPr>
          <p:cNvPr id="30" name="Picture 29" descr="Time_Metaphor_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8324" y="-1620116"/>
            <a:ext cx="673102" cy="673102"/>
          </a:xfrm>
          <a:prstGeom prst="rect">
            <a:avLst/>
          </a:prstGeom>
        </p:spPr>
      </p:pic>
      <p:pic>
        <p:nvPicPr>
          <p:cNvPr id="54" name="Picture 53" descr="Computer_configuration_1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1433" y="4965700"/>
            <a:ext cx="1625600" cy="1625600"/>
          </a:xfrm>
          <a:prstGeom prst="rect">
            <a:avLst/>
          </a:prstGeom>
        </p:spPr>
      </p:pic>
      <p:grpSp>
        <p:nvGrpSpPr>
          <p:cNvPr id="57" name="Group 56"/>
          <p:cNvGrpSpPr/>
          <p:nvPr/>
        </p:nvGrpSpPr>
        <p:grpSpPr>
          <a:xfrm>
            <a:off x="761998" y="0"/>
            <a:ext cx="9144000" cy="4572000"/>
            <a:chOff x="761998" y="0"/>
            <a:chExt cx="9144000" cy="4572000"/>
          </a:xfrm>
        </p:grpSpPr>
        <p:sp>
          <p:nvSpPr>
            <p:cNvPr id="20" name="Rectangle 19"/>
            <p:cNvSpPr/>
            <p:nvPr/>
          </p:nvSpPr>
          <p:spPr>
            <a:xfrm>
              <a:off x="761998" y="0"/>
              <a:ext cx="2286000" cy="228600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1"/>
                </a:solidFill>
                <a:latin typeface="Montserrat"/>
                <a:cs typeface="Montserrat"/>
              </a:endParaRPr>
            </a:p>
          </p:txBody>
        </p:sp>
        <p:sp>
          <p:nvSpPr>
            <p:cNvPr id="21" name="Rectangle 20"/>
            <p:cNvSpPr/>
            <p:nvPr/>
          </p:nvSpPr>
          <p:spPr>
            <a:xfrm>
              <a:off x="761998" y="2286000"/>
              <a:ext cx="2286000" cy="2286000"/>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2" name="Rectangle 21"/>
            <p:cNvSpPr/>
            <p:nvPr/>
          </p:nvSpPr>
          <p:spPr>
            <a:xfrm>
              <a:off x="3047998" y="0"/>
              <a:ext cx="2286000" cy="228600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3" name="Rectangle 22"/>
            <p:cNvSpPr/>
            <p:nvPr/>
          </p:nvSpPr>
          <p:spPr>
            <a:xfrm>
              <a:off x="5333998" y="2286000"/>
              <a:ext cx="2286000" cy="228600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4" name="Rectangle 23"/>
            <p:cNvSpPr/>
            <p:nvPr/>
          </p:nvSpPr>
          <p:spPr>
            <a:xfrm>
              <a:off x="7619998" y="0"/>
              <a:ext cx="2286000" cy="2286000"/>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5" name="Rectangle 24"/>
            <p:cNvSpPr/>
            <p:nvPr/>
          </p:nvSpPr>
          <p:spPr>
            <a:xfrm>
              <a:off x="5333998" y="0"/>
              <a:ext cx="2286000" cy="2286000"/>
            </a:xfrm>
            <a:prstGeom prst="rect">
              <a:avLst/>
            </a:prstGeom>
            <a:solidFill>
              <a:srgbClr val="898BA5">
                <a:alpha val="7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6" name="Rectangle 25"/>
            <p:cNvSpPr/>
            <p:nvPr/>
          </p:nvSpPr>
          <p:spPr>
            <a:xfrm>
              <a:off x="3047998" y="2286000"/>
              <a:ext cx="2286000" cy="2286000"/>
            </a:xfrm>
            <a:prstGeom prst="rect">
              <a:avLst/>
            </a:prstGeom>
            <a:solidFill>
              <a:srgbClr val="898BA5">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7" name="Rectangle 26"/>
            <p:cNvSpPr/>
            <p:nvPr/>
          </p:nvSpPr>
          <p:spPr>
            <a:xfrm>
              <a:off x="7619998" y="2286000"/>
              <a:ext cx="2286000" cy="228600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8" name="Rectangle 27"/>
            <p:cNvSpPr/>
            <p:nvPr/>
          </p:nvSpPr>
          <p:spPr>
            <a:xfrm>
              <a:off x="761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Convenient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No longer miss work, wade through traffic, or wait in reception to see your doctor. </a:t>
              </a:r>
            </a:p>
          </p:txBody>
        </p:sp>
        <p:pic>
          <p:nvPicPr>
            <p:cNvPr id="29" name="Picture 28" descr="History_clock_button_25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1936" y="91867"/>
              <a:ext cx="746125" cy="746125"/>
            </a:xfrm>
            <a:prstGeom prst="rect">
              <a:avLst/>
            </a:prstGeom>
          </p:spPr>
        </p:pic>
        <p:sp>
          <p:nvSpPr>
            <p:cNvPr id="31" name="Rectangle 30"/>
            <p:cNvSpPr/>
            <p:nvPr/>
          </p:nvSpPr>
          <p:spPr>
            <a:xfrm>
              <a:off x="761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Resilient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Don’t worry about low bandwidth &amp; power outages – we’ve got it covered.</a:t>
              </a:r>
            </a:p>
          </p:txBody>
        </p:sp>
        <p:sp>
          <p:nvSpPr>
            <p:cNvPr id="33" name="Rectangle 32"/>
            <p:cNvSpPr/>
            <p:nvPr/>
          </p:nvSpPr>
          <p:spPr>
            <a:xfrm>
              <a:off x="3047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Low Cost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Pay less than you would for the same time with a South African private doctor. </a:t>
              </a:r>
            </a:p>
          </p:txBody>
        </p:sp>
        <p:sp>
          <p:nvSpPr>
            <p:cNvPr id="35" name="Rectangle 34"/>
            <p:cNvSpPr/>
            <p:nvPr/>
          </p:nvSpPr>
          <p:spPr>
            <a:xfrm>
              <a:off x="5333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High Quality</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Our rigorous doctor selection &amp; feedback process ensures the highest quality care.</a:t>
              </a:r>
            </a:p>
          </p:txBody>
        </p:sp>
        <p:sp>
          <p:nvSpPr>
            <p:cNvPr id="37" name="Rectangle 36"/>
            <p:cNvSpPr/>
            <p:nvPr/>
          </p:nvSpPr>
          <p:spPr>
            <a:xfrm>
              <a:off x="7619998" y="844134"/>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Secure</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Your video stream is encrypted ensuring your visit is kept private, unlike Skype. </a:t>
              </a:r>
            </a:p>
          </p:txBody>
        </p:sp>
        <p:sp>
          <p:nvSpPr>
            <p:cNvPr id="39" name="Rectangle 38"/>
            <p:cNvSpPr/>
            <p:nvPr/>
          </p:nvSpPr>
          <p:spPr>
            <a:xfrm>
              <a:off x="3047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Low Data</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Our platform uses less data for tasks &amp; video – saving you money on your internet bill. </a:t>
              </a:r>
            </a:p>
          </p:txBody>
        </p:sp>
        <p:sp>
          <p:nvSpPr>
            <p:cNvPr id="41" name="Rectangle 40"/>
            <p:cNvSpPr/>
            <p:nvPr/>
          </p:nvSpPr>
          <p:spPr>
            <a:xfrm>
              <a:off x="5333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24/7 Access</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Your child is sick at 1am &amp; you don’t know who to call? We’re here for you.</a:t>
              </a:r>
            </a:p>
          </p:txBody>
        </p:sp>
        <p:sp>
          <p:nvSpPr>
            <p:cNvPr id="43" name="Rectangle 42"/>
            <p:cNvSpPr/>
            <p:nvPr/>
          </p:nvSpPr>
          <p:spPr>
            <a:xfrm>
              <a:off x="7619998" y="3149392"/>
              <a:ext cx="2286000" cy="1400383"/>
            </a:xfrm>
            <a:prstGeom prst="rect">
              <a:avLst/>
            </a:prstGeom>
          </p:spPr>
          <p:txBody>
            <a:bodyPr wrap="square">
              <a:spAutoFit/>
            </a:bodyPr>
            <a:lstStyle/>
            <a:p>
              <a:pPr algn="ctr"/>
              <a:r>
                <a:rPr lang="en-US" sz="2500" b="1" dirty="0">
                  <a:solidFill>
                    <a:schemeClr val="bg1"/>
                  </a:solidFill>
                  <a:latin typeface="Montserrat"/>
                  <a:cs typeface="Montserrat"/>
                </a:rPr>
                <a:t>Made4You</a:t>
              </a:r>
              <a:endParaRPr lang="en-US" sz="2500" dirty="0">
                <a:solidFill>
                  <a:schemeClr val="bg1"/>
                </a:solidFill>
                <a:latin typeface="Montserrat"/>
                <a:cs typeface="Montserrat"/>
              </a:endParaRPr>
            </a:p>
            <a:p>
              <a:pPr algn="ctr"/>
              <a:r>
                <a:rPr lang="en-US" sz="1500" dirty="0" smtClean="0">
                  <a:solidFill>
                    <a:schemeClr val="bg1"/>
                  </a:solidFill>
                  <a:latin typeface="Montserrat"/>
                  <a:cs typeface="Montserrat"/>
                </a:rPr>
                <a:t>Our </a:t>
              </a:r>
              <a:r>
                <a:rPr lang="en-US" sz="1500" dirty="0">
                  <a:solidFill>
                    <a:schemeClr val="bg1"/>
                  </a:solidFill>
                  <a:latin typeface="Montserrat"/>
                  <a:cs typeface="Montserrat"/>
                </a:rPr>
                <a:t>platform was developed hand-in-hand with </a:t>
              </a:r>
              <a:r>
                <a:rPr lang="en-US" sz="1500" dirty="0" smtClean="0">
                  <a:solidFill>
                    <a:schemeClr val="bg1"/>
                  </a:solidFill>
                  <a:latin typeface="Montserrat"/>
                  <a:cs typeface="Montserrat"/>
                </a:rPr>
                <a:t>African doctors </a:t>
              </a:r>
              <a:r>
                <a:rPr lang="en-US" sz="1500" dirty="0">
                  <a:solidFill>
                    <a:schemeClr val="bg1"/>
                  </a:solidFill>
                  <a:latin typeface="Montserrat"/>
                  <a:cs typeface="Montserrat"/>
                </a:rPr>
                <a:t>&amp; patients.</a:t>
              </a:r>
            </a:p>
          </p:txBody>
        </p:sp>
        <p:grpSp>
          <p:nvGrpSpPr>
            <p:cNvPr id="47" name="Group 46"/>
            <p:cNvGrpSpPr/>
            <p:nvPr/>
          </p:nvGrpSpPr>
          <p:grpSpPr>
            <a:xfrm>
              <a:off x="3823758" y="128957"/>
              <a:ext cx="734480" cy="720355"/>
              <a:chOff x="3694645" y="91867"/>
              <a:chExt cx="869416" cy="852696"/>
            </a:xfrm>
            <a:effectLst/>
          </p:grpSpPr>
          <p:sp>
            <p:nvSpPr>
              <p:cNvPr id="45" name="Freeform 1"/>
              <p:cNvSpPr>
                <a:spLocks noChangeArrowheads="1"/>
              </p:cNvSpPr>
              <p:nvPr/>
            </p:nvSpPr>
            <p:spPr bwMode="auto">
              <a:xfrm>
                <a:off x="3694645" y="91867"/>
                <a:ext cx="869416" cy="852696"/>
              </a:xfrm>
              <a:custGeom>
                <a:avLst/>
                <a:gdLst>
                  <a:gd name="T0" fmla="*/ 372 w 373"/>
                  <a:gd name="T1" fmla="*/ 177 h 364"/>
                  <a:gd name="T2" fmla="*/ 283 w 373"/>
                  <a:gd name="T3" fmla="*/ 177 h 364"/>
                  <a:gd name="T4" fmla="*/ 283 w 373"/>
                  <a:gd name="T5" fmla="*/ 0 h 364"/>
                  <a:gd name="T6" fmla="*/ 89 w 373"/>
                  <a:gd name="T7" fmla="*/ 0 h 364"/>
                  <a:gd name="T8" fmla="*/ 89 w 373"/>
                  <a:gd name="T9" fmla="*/ 177 h 364"/>
                  <a:gd name="T10" fmla="*/ 0 w 373"/>
                  <a:gd name="T11" fmla="*/ 177 h 364"/>
                  <a:gd name="T12" fmla="*/ 186 w 373"/>
                  <a:gd name="T13" fmla="*/ 363 h 364"/>
                  <a:gd name="T14" fmla="*/ 372 w 373"/>
                  <a:gd name="T15" fmla="*/ 177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64">
                    <a:moveTo>
                      <a:pt x="372" y="177"/>
                    </a:moveTo>
                    <a:lnTo>
                      <a:pt x="283" y="177"/>
                    </a:lnTo>
                    <a:lnTo>
                      <a:pt x="283" y="0"/>
                    </a:lnTo>
                    <a:lnTo>
                      <a:pt x="89" y="0"/>
                    </a:lnTo>
                    <a:lnTo>
                      <a:pt x="89" y="177"/>
                    </a:lnTo>
                    <a:lnTo>
                      <a:pt x="0" y="177"/>
                    </a:lnTo>
                    <a:lnTo>
                      <a:pt x="186" y="363"/>
                    </a:lnTo>
                    <a:lnTo>
                      <a:pt x="372" y="177"/>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dirty="0">
                  <a:latin typeface="+mn-lt"/>
                  <a:ea typeface="+mn-ea"/>
                  <a:cs typeface="+mn-cs"/>
                </a:endParaRPr>
              </a:p>
            </p:txBody>
          </p:sp>
          <p:sp>
            <p:nvSpPr>
              <p:cNvPr id="46" name="Freeform 181"/>
              <p:cNvSpPr>
                <a:spLocks/>
              </p:cNvSpPr>
              <p:nvPr/>
            </p:nvSpPr>
            <p:spPr bwMode="auto">
              <a:xfrm>
                <a:off x="3993614" y="253999"/>
                <a:ext cx="242095" cy="510759"/>
              </a:xfrm>
              <a:custGeom>
                <a:avLst/>
                <a:gdLst>
                  <a:gd name="T0" fmla="*/ 22 w 36"/>
                  <a:gd name="T1" fmla="*/ 60 h 68"/>
                  <a:gd name="T2" fmla="*/ 22 w 36"/>
                  <a:gd name="T3" fmla="*/ 67 h 68"/>
                  <a:gd name="T4" fmla="*/ 21 w 36"/>
                  <a:gd name="T5" fmla="*/ 68 h 68"/>
                  <a:gd name="T6" fmla="*/ 16 w 36"/>
                  <a:gd name="T7" fmla="*/ 68 h 68"/>
                  <a:gd name="T8" fmla="*/ 15 w 36"/>
                  <a:gd name="T9" fmla="*/ 67 h 68"/>
                  <a:gd name="T10" fmla="*/ 15 w 36"/>
                  <a:gd name="T11" fmla="*/ 60 h 68"/>
                  <a:gd name="T12" fmla="*/ 1 w 36"/>
                  <a:gd name="T13" fmla="*/ 53 h 68"/>
                  <a:gd name="T14" fmla="*/ 1 w 36"/>
                  <a:gd name="T15" fmla="*/ 52 h 68"/>
                  <a:gd name="T16" fmla="*/ 5 w 36"/>
                  <a:gd name="T17" fmla="*/ 46 h 68"/>
                  <a:gd name="T18" fmla="*/ 6 w 36"/>
                  <a:gd name="T19" fmla="*/ 46 h 68"/>
                  <a:gd name="T20" fmla="*/ 6 w 36"/>
                  <a:gd name="T21" fmla="*/ 46 h 68"/>
                  <a:gd name="T22" fmla="*/ 19 w 36"/>
                  <a:gd name="T23" fmla="*/ 51 h 68"/>
                  <a:gd name="T24" fmla="*/ 26 w 36"/>
                  <a:gd name="T25" fmla="*/ 45 h 68"/>
                  <a:gd name="T26" fmla="*/ 17 w 36"/>
                  <a:gd name="T27" fmla="*/ 38 h 68"/>
                  <a:gd name="T28" fmla="*/ 1 w 36"/>
                  <a:gd name="T29" fmla="*/ 22 h 68"/>
                  <a:gd name="T30" fmla="*/ 15 w 36"/>
                  <a:gd name="T31" fmla="*/ 8 h 68"/>
                  <a:gd name="T32" fmla="*/ 15 w 36"/>
                  <a:gd name="T33" fmla="*/ 1 h 68"/>
                  <a:gd name="T34" fmla="*/ 16 w 36"/>
                  <a:gd name="T35" fmla="*/ 0 h 68"/>
                  <a:gd name="T36" fmla="*/ 21 w 36"/>
                  <a:gd name="T37" fmla="*/ 0 h 68"/>
                  <a:gd name="T38" fmla="*/ 22 w 36"/>
                  <a:gd name="T39" fmla="*/ 1 h 68"/>
                  <a:gd name="T40" fmla="*/ 22 w 36"/>
                  <a:gd name="T41" fmla="*/ 8 h 68"/>
                  <a:gd name="T42" fmla="*/ 34 w 36"/>
                  <a:gd name="T43" fmla="*/ 13 h 68"/>
                  <a:gd name="T44" fmla="*/ 34 w 36"/>
                  <a:gd name="T45" fmla="*/ 14 h 68"/>
                  <a:gd name="T46" fmla="*/ 31 w 36"/>
                  <a:gd name="T47" fmla="*/ 20 h 68"/>
                  <a:gd name="T48" fmla="*/ 30 w 36"/>
                  <a:gd name="T49" fmla="*/ 20 h 68"/>
                  <a:gd name="T50" fmla="*/ 29 w 36"/>
                  <a:gd name="T51" fmla="*/ 20 h 68"/>
                  <a:gd name="T52" fmla="*/ 19 w 36"/>
                  <a:gd name="T53" fmla="*/ 16 h 68"/>
                  <a:gd name="T54" fmla="*/ 11 w 36"/>
                  <a:gd name="T55" fmla="*/ 22 h 68"/>
                  <a:gd name="T56" fmla="*/ 21 w 36"/>
                  <a:gd name="T57" fmla="*/ 30 h 68"/>
                  <a:gd name="T58" fmla="*/ 36 w 36"/>
                  <a:gd name="T59" fmla="*/ 45 h 68"/>
                  <a:gd name="T60" fmla="*/ 22 w 36"/>
                  <a:gd name="T61" fmla="*/ 60 h 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rgbClr val="898BA5"/>
              </a:solidFill>
              <a:ln>
                <a:noFill/>
              </a:ln>
            </p:spPr>
            <p:txBody>
              <a:bodyPr/>
              <a:lstStyle/>
              <a:p>
                <a:endParaRPr lang="en-US"/>
              </a:p>
            </p:txBody>
          </p:sp>
        </p:grpSp>
        <p:pic>
          <p:nvPicPr>
            <p:cNvPr id="48" name="Picture 47" descr="Certification_Award_25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8378" y="113081"/>
              <a:ext cx="777240" cy="777240"/>
            </a:xfrm>
            <a:prstGeom prst="rect">
              <a:avLst/>
            </a:prstGeom>
          </p:spPr>
        </p:pic>
        <p:pic>
          <p:nvPicPr>
            <p:cNvPr id="49" name="Picture 48" descr="Locked_padlock_25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97238" y="126998"/>
              <a:ext cx="731520" cy="731520"/>
            </a:xfrm>
            <a:prstGeom prst="rect">
              <a:avLst/>
            </a:prstGeom>
          </p:spPr>
        </p:pic>
        <p:pic>
          <p:nvPicPr>
            <p:cNvPr id="50" name="Picture 49" descr="Earth_globe_with_a_house_in_a_placeholder_on_Africa_256 (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28658" y="2349500"/>
              <a:ext cx="868680" cy="868680"/>
            </a:xfrm>
            <a:prstGeom prst="rect">
              <a:avLst/>
            </a:prstGeom>
          </p:spPr>
        </p:pic>
        <p:pic>
          <p:nvPicPr>
            <p:cNvPr id="51" name="Picture 50" descr="Repairing_Service_25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93518" y="2347595"/>
              <a:ext cx="822960" cy="822960"/>
            </a:xfrm>
            <a:prstGeom prst="rect">
              <a:avLst/>
            </a:prstGeom>
          </p:spPr>
        </p:pic>
        <p:pic>
          <p:nvPicPr>
            <p:cNvPr id="52" name="Picture 51" descr="Binary_Code_128.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15396" y="2391837"/>
              <a:ext cx="751205" cy="751205"/>
            </a:xfrm>
            <a:prstGeom prst="rect">
              <a:avLst/>
            </a:prstGeom>
          </p:spPr>
        </p:pic>
        <p:pic>
          <p:nvPicPr>
            <p:cNvPr id="55" name="Picture 54" descr="24_hours_symbol_128.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8536" y="2373630"/>
              <a:ext cx="796925" cy="796925"/>
            </a:xfrm>
            <a:prstGeom prst="rect">
              <a:avLst/>
            </a:prstGeom>
          </p:spPr>
        </p:pic>
      </p:grpSp>
    </p:spTree>
    <p:extLst>
      <p:ext uri="{BB962C8B-B14F-4D97-AF65-F5344CB8AC3E}">
        <p14:creationId xmlns:p14="http://schemas.microsoft.com/office/powerpoint/2010/main" val="1591795142"/>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1224013"/>
            <a:ext cx="3294362" cy="553998"/>
          </a:xfrm>
          <a:prstGeom prst="rect">
            <a:avLst/>
          </a:prstGeom>
          <a:ln>
            <a:noFill/>
          </a:ln>
        </p:spPr>
        <p:txBody>
          <a:bodyPr wrap="none">
            <a:spAutoFit/>
          </a:bodyPr>
          <a:lstStyle/>
          <a:p>
            <a:r>
              <a:rPr lang="en-US" sz="3000" b="1" dirty="0" smtClean="0">
                <a:solidFill>
                  <a:srgbClr val="000000"/>
                </a:solidFill>
                <a:latin typeface="Montserrat"/>
                <a:cs typeface="Montserrat"/>
              </a:rPr>
              <a:t>Why Awesome?</a:t>
            </a:r>
            <a:endParaRPr lang="en-US" sz="3000" b="1" dirty="0">
              <a:solidFill>
                <a:srgbClr val="000000"/>
              </a:solidFill>
              <a:latin typeface="Montserrat"/>
              <a:cs typeface="Montserrat"/>
            </a:endParaRPr>
          </a:p>
        </p:txBody>
      </p:sp>
      <p:pic>
        <p:nvPicPr>
          <p:cNvPr id="30" name="Picture 29" descr="Time_Metapho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324" y="-1620116"/>
            <a:ext cx="673102" cy="673102"/>
          </a:xfrm>
          <a:prstGeom prst="rect">
            <a:avLst/>
          </a:prstGeom>
        </p:spPr>
      </p:pic>
      <p:pic>
        <p:nvPicPr>
          <p:cNvPr id="54" name="Picture 53" descr="Computer_configuration_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1433" y="4965700"/>
            <a:ext cx="1625600" cy="1625600"/>
          </a:xfrm>
          <a:prstGeom prst="rect">
            <a:avLst/>
          </a:prstGeom>
        </p:spPr>
      </p:pic>
      <p:grpSp>
        <p:nvGrpSpPr>
          <p:cNvPr id="5" name="Group 4"/>
          <p:cNvGrpSpPr/>
          <p:nvPr/>
        </p:nvGrpSpPr>
        <p:grpSpPr>
          <a:xfrm>
            <a:off x="-4572" y="0"/>
            <a:ext cx="11434572" cy="3925409"/>
            <a:chOff x="-4572" y="0"/>
            <a:chExt cx="11434572" cy="3925409"/>
          </a:xfrm>
        </p:grpSpPr>
        <p:sp>
          <p:nvSpPr>
            <p:cNvPr id="20" name="Rectangle 19"/>
            <p:cNvSpPr/>
            <p:nvPr/>
          </p:nvSpPr>
          <p:spPr>
            <a:xfrm>
              <a:off x="0" y="0"/>
              <a:ext cx="2857500" cy="197576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1"/>
                </a:solidFill>
                <a:latin typeface="Montserrat"/>
                <a:cs typeface="Montserrat"/>
              </a:endParaRPr>
            </a:p>
          </p:txBody>
        </p:sp>
        <p:sp>
          <p:nvSpPr>
            <p:cNvPr id="21" name="Rectangle 20"/>
            <p:cNvSpPr/>
            <p:nvPr/>
          </p:nvSpPr>
          <p:spPr>
            <a:xfrm>
              <a:off x="-4572" y="1975760"/>
              <a:ext cx="2857500" cy="1949649"/>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2" name="Rectangle 21"/>
            <p:cNvSpPr/>
            <p:nvPr/>
          </p:nvSpPr>
          <p:spPr>
            <a:xfrm>
              <a:off x="2857500" y="0"/>
              <a:ext cx="2857500" cy="197576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3" name="Rectangle 22"/>
            <p:cNvSpPr/>
            <p:nvPr/>
          </p:nvSpPr>
          <p:spPr>
            <a:xfrm>
              <a:off x="5710428" y="1975760"/>
              <a:ext cx="2857500" cy="1949649"/>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4" name="Rectangle 23"/>
            <p:cNvSpPr/>
            <p:nvPr/>
          </p:nvSpPr>
          <p:spPr>
            <a:xfrm>
              <a:off x="8572500" y="0"/>
              <a:ext cx="2857500" cy="1975760"/>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5" name="Rectangle 24"/>
            <p:cNvSpPr/>
            <p:nvPr/>
          </p:nvSpPr>
          <p:spPr>
            <a:xfrm>
              <a:off x="5715000" y="0"/>
              <a:ext cx="2857500" cy="1975760"/>
            </a:xfrm>
            <a:prstGeom prst="rect">
              <a:avLst/>
            </a:prstGeom>
            <a:solidFill>
              <a:srgbClr val="898BA5">
                <a:alpha val="7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6" name="Rectangle 25"/>
            <p:cNvSpPr/>
            <p:nvPr/>
          </p:nvSpPr>
          <p:spPr>
            <a:xfrm>
              <a:off x="2852928" y="1975760"/>
              <a:ext cx="2857500" cy="1949649"/>
            </a:xfrm>
            <a:prstGeom prst="rect">
              <a:avLst/>
            </a:prstGeom>
            <a:solidFill>
              <a:srgbClr val="898BA5">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7" name="Rectangle 26"/>
            <p:cNvSpPr/>
            <p:nvPr/>
          </p:nvSpPr>
          <p:spPr>
            <a:xfrm>
              <a:off x="8567928" y="1975760"/>
              <a:ext cx="2857500" cy="1949649"/>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8" name="Rectangle 27"/>
            <p:cNvSpPr/>
            <p:nvPr/>
          </p:nvSpPr>
          <p:spPr>
            <a:xfrm>
              <a:off x="-4572" y="852376"/>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Convenient</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No longer miss work, wade through traffic, or wait in reception to see your doctor. </a:t>
              </a:r>
            </a:p>
          </p:txBody>
        </p:sp>
        <p:pic>
          <p:nvPicPr>
            <p:cNvPr id="29" name="Picture 28" descr="History_clock_button_25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688" y="91867"/>
              <a:ext cx="746125" cy="746125"/>
            </a:xfrm>
            <a:prstGeom prst="rect">
              <a:avLst/>
            </a:prstGeom>
          </p:spPr>
        </p:pic>
        <p:sp>
          <p:nvSpPr>
            <p:cNvPr id="31" name="Rectangle 30"/>
            <p:cNvSpPr/>
            <p:nvPr/>
          </p:nvSpPr>
          <p:spPr>
            <a:xfrm>
              <a:off x="-4572" y="2826452"/>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Resilient</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Don’t worry about low bandwidth &amp; power outages – we’ve got it covered.</a:t>
              </a:r>
            </a:p>
          </p:txBody>
        </p:sp>
        <p:sp>
          <p:nvSpPr>
            <p:cNvPr id="33" name="Rectangle 32"/>
            <p:cNvSpPr/>
            <p:nvPr/>
          </p:nvSpPr>
          <p:spPr>
            <a:xfrm>
              <a:off x="2852928" y="852376"/>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Low Cost</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Pay less than you would for a private doctor – it’s quality + affordable care. </a:t>
              </a:r>
            </a:p>
          </p:txBody>
        </p:sp>
        <p:sp>
          <p:nvSpPr>
            <p:cNvPr id="35" name="Rectangle 34"/>
            <p:cNvSpPr/>
            <p:nvPr/>
          </p:nvSpPr>
          <p:spPr>
            <a:xfrm>
              <a:off x="5710428" y="852376"/>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High Quality</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Our rigorous doctor selection &amp; feedback process ensures the highest quality care.</a:t>
              </a:r>
            </a:p>
          </p:txBody>
        </p:sp>
        <p:sp>
          <p:nvSpPr>
            <p:cNvPr id="37" name="Rectangle 36"/>
            <p:cNvSpPr/>
            <p:nvPr/>
          </p:nvSpPr>
          <p:spPr>
            <a:xfrm>
              <a:off x="8567928" y="842643"/>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Secure</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Your video stream is encrypted ensuring your visit is kept private, unlike Skype. </a:t>
              </a:r>
            </a:p>
          </p:txBody>
        </p:sp>
        <p:sp>
          <p:nvSpPr>
            <p:cNvPr id="39" name="Rectangle 38"/>
            <p:cNvSpPr/>
            <p:nvPr/>
          </p:nvSpPr>
          <p:spPr>
            <a:xfrm>
              <a:off x="2852928" y="2826452"/>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Low Data</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Our platform uses less data for tasks &amp; video – saving you money on your internet bill. </a:t>
              </a:r>
            </a:p>
          </p:txBody>
        </p:sp>
        <p:sp>
          <p:nvSpPr>
            <p:cNvPr id="41" name="Rectangle 40"/>
            <p:cNvSpPr/>
            <p:nvPr/>
          </p:nvSpPr>
          <p:spPr>
            <a:xfrm>
              <a:off x="5710428" y="2826452"/>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24/7 Access</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Your child is sick at 1am &amp; you don’t know who to call? We’re here for you.</a:t>
              </a:r>
            </a:p>
          </p:txBody>
        </p:sp>
        <p:sp>
          <p:nvSpPr>
            <p:cNvPr id="43" name="Rectangle 42"/>
            <p:cNvSpPr/>
            <p:nvPr/>
          </p:nvSpPr>
          <p:spPr>
            <a:xfrm>
              <a:off x="8567928" y="2832802"/>
              <a:ext cx="2862072" cy="1046440"/>
            </a:xfrm>
            <a:prstGeom prst="rect">
              <a:avLst/>
            </a:prstGeom>
          </p:spPr>
          <p:txBody>
            <a:bodyPr wrap="square">
              <a:spAutoFit/>
            </a:bodyPr>
            <a:lstStyle/>
            <a:p>
              <a:pPr algn="ctr"/>
              <a:r>
                <a:rPr lang="en-US" sz="2000" b="1" dirty="0">
                  <a:solidFill>
                    <a:schemeClr val="bg1"/>
                  </a:solidFill>
                  <a:latin typeface="Montserrat"/>
                  <a:cs typeface="Montserrat"/>
                </a:rPr>
                <a:t>Made4You</a:t>
              </a:r>
              <a:endParaRPr lang="en-US" sz="2000" dirty="0">
                <a:solidFill>
                  <a:schemeClr val="bg1"/>
                </a:solidFill>
                <a:latin typeface="Montserrat"/>
                <a:cs typeface="Montserrat"/>
              </a:endParaRPr>
            </a:p>
            <a:p>
              <a:pPr algn="ctr"/>
              <a:r>
                <a:rPr lang="en-US" sz="1400" dirty="0" smtClean="0">
                  <a:solidFill>
                    <a:schemeClr val="bg1"/>
                  </a:solidFill>
                  <a:latin typeface="Montserrat"/>
                  <a:cs typeface="Montserrat"/>
                </a:rPr>
                <a:t>Our </a:t>
              </a:r>
              <a:r>
                <a:rPr lang="en-US" sz="1400" dirty="0">
                  <a:solidFill>
                    <a:schemeClr val="bg1"/>
                  </a:solidFill>
                  <a:latin typeface="Montserrat"/>
                  <a:cs typeface="Montserrat"/>
                </a:rPr>
                <a:t>platform was developed hand-in-hand with </a:t>
              </a:r>
              <a:r>
                <a:rPr lang="en-US" sz="1400" dirty="0" smtClean="0">
                  <a:solidFill>
                    <a:schemeClr val="bg1"/>
                  </a:solidFill>
                  <a:latin typeface="Montserrat"/>
                  <a:cs typeface="Montserrat"/>
                </a:rPr>
                <a:t>African doctors </a:t>
              </a:r>
              <a:r>
                <a:rPr lang="en-US" sz="1400" dirty="0">
                  <a:solidFill>
                    <a:schemeClr val="bg1"/>
                  </a:solidFill>
                  <a:latin typeface="Montserrat"/>
                  <a:cs typeface="Montserrat"/>
                </a:rPr>
                <a:t>&amp; patients.</a:t>
              </a:r>
            </a:p>
          </p:txBody>
        </p:sp>
        <p:grpSp>
          <p:nvGrpSpPr>
            <p:cNvPr id="47" name="Group 46"/>
            <p:cNvGrpSpPr/>
            <p:nvPr/>
          </p:nvGrpSpPr>
          <p:grpSpPr>
            <a:xfrm>
              <a:off x="3919010" y="128957"/>
              <a:ext cx="734480" cy="720355"/>
              <a:chOff x="3694645" y="91867"/>
              <a:chExt cx="869416" cy="852696"/>
            </a:xfrm>
            <a:effectLst/>
          </p:grpSpPr>
          <p:sp>
            <p:nvSpPr>
              <p:cNvPr id="45" name="Freeform 1"/>
              <p:cNvSpPr>
                <a:spLocks noChangeArrowheads="1"/>
              </p:cNvSpPr>
              <p:nvPr/>
            </p:nvSpPr>
            <p:spPr bwMode="auto">
              <a:xfrm>
                <a:off x="3694645" y="91867"/>
                <a:ext cx="869416" cy="852696"/>
              </a:xfrm>
              <a:custGeom>
                <a:avLst/>
                <a:gdLst>
                  <a:gd name="T0" fmla="*/ 372 w 373"/>
                  <a:gd name="T1" fmla="*/ 177 h 364"/>
                  <a:gd name="T2" fmla="*/ 283 w 373"/>
                  <a:gd name="T3" fmla="*/ 177 h 364"/>
                  <a:gd name="T4" fmla="*/ 283 w 373"/>
                  <a:gd name="T5" fmla="*/ 0 h 364"/>
                  <a:gd name="T6" fmla="*/ 89 w 373"/>
                  <a:gd name="T7" fmla="*/ 0 h 364"/>
                  <a:gd name="T8" fmla="*/ 89 w 373"/>
                  <a:gd name="T9" fmla="*/ 177 h 364"/>
                  <a:gd name="T10" fmla="*/ 0 w 373"/>
                  <a:gd name="T11" fmla="*/ 177 h 364"/>
                  <a:gd name="T12" fmla="*/ 186 w 373"/>
                  <a:gd name="T13" fmla="*/ 363 h 364"/>
                  <a:gd name="T14" fmla="*/ 372 w 373"/>
                  <a:gd name="T15" fmla="*/ 177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64">
                    <a:moveTo>
                      <a:pt x="372" y="177"/>
                    </a:moveTo>
                    <a:lnTo>
                      <a:pt x="283" y="177"/>
                    </a:lnTo>
                    <a:lnTo>
                      <a:pt x="283" y="0"/>
                    </a:lnTo>
                    <a:lnTo>
                      <a:pt x="89" y="0"/>
                    </a:lnTo>
                    <a:lnTo>
                      <a:pt x="89" y="177"/>
                    </a:lnTo>
                    <a:lnTo>
                      <a:pt x="0" y="177"/>
                    </a:lnTo>
                    <a:lnTo>
                      <a:pt x="186" y="363"/>
                    </a:lnTo>
                    <a:lnTo>
                      <a:pt x="372" y="177"/>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dirty="0">
                  <a:latin typeface="+mn-lt"/>
                  <a:ea typeface="+mn-ea"/>
                  <a:cs typeface="+mn-cs"/>
                </a:endParaRPr>
              </a:p>
            </p:txBody>
          </p:sp>
          <p:sp>
            <p:nvSpPr>
              <p:cNvPr id="46" name="Freeform 181"/>
              <p:cNvSpPr>
                <a:spLocks/>
              </p:cNvSpPr>
              <p:nvPr/>
            </p:nvSpPr>
            <p:spPr bwMode="auto">
              <a:xfrm>
                <a:off x="3993614" y="253999"/>
                <a:ext cx="242095" cy="510759"/>
              </a:xfrm>
              <a:custGeom>
                <a:avLst/>
                <a:gdLst>
                  <a:gd name="T0" fmla="*/ 22 w 36"/>
                  <a:gd name="T1" fmla="*/ 60 h 68"/>
                  <a:gd name="T2" fmla="*/ 22 w 36"/>
                  <a:gd name="T3" fmla="*/ 67 h 68"/>
                  <a:gd name="T4" fmla="*/ 21 w 36"/>
                  <a:gd name="T5" fmla="*/ 68 h 68"/>
                  <a:gd name="T6" fmla="*/ 16 w 36"/>
                  <a:gd name="T7" fmla="*/ 68 h 68"/>
                  <a:gd name="T8" fmla="*/ 15 w 36"/>
                  <a:gd name="T9" fmla="*/ 67 h 68"/>
                  <a:gd name="T10" fmla="*/ 15 w 36"/>
                  <a:gd name="T11" fmla="*/ 60 h 68"/>
                  <a:gd name="T12" fmla="*/ 1 w 36"/>
                  <a:gd name="T13" fmla="*/ 53 h 68"/>
                  <a:gd name="T14" fmla="*/ 1 w 36"/>
                  <a:gd name="T15" fmla="*/ 52 h 68"/>
                  <a:gd name="T16" fmla="*/ 5 w 36"/>
                  <a:gd name="T17" fmla="*/ 46 h 68"/>
                  <a:gd name="T18" fmla="*/ 6 w 36"/>
                  <a:gd name="T19" fmla="*/ 46 h 68"/>
                  <a:gd name="T20" fmla="*/ 6 w 36"/>
                  <a:gd name="T21" fmla="*/ 46 h 68"/>
                  <a:gd name="T22" fmla="*/ 19 w 36"/>
                  <a:gd name="T23" fmla="*/ 51 h 68"/>
                  <a:gd name="T24" fmla="*/ 26 w 36"/>
                  <a:gd name="T25" fmla="*/ 45 h 68"/>
                  <a:gd name="T26" fmla="*/ 17 w 36"/>
                  <a:gd name="T27" fmla="*/ 38 h 68"/>
                  <a:gd name="T28" fmla="*/ 1 w 36"/>
                  <a:gd name="T29" fmla="*/ 22 h 68"/>
                  <a:gd name="T30" fmla="*/ 15 w 36"/>
                  <a:gd name="T31" fmla="*/ 8 h 68"/>
                  <a:gd name="T32" fmla="*/ 15 w 36"/>
                  <a:gd name="T33" fmla="*/ 1 h 68"/>
                  <a:gd name="T34" fmla="*/ 16 w 36"/>
                  <a:gd name="T35" fmla="*/ 0 h 68"/>
                  <a:gd name="T36" fmla="*/ 21 w 36"/>
                  <a:gd name="T37" fmla="*/ 0 h 68"/>
                  <a:gd name="T38" fmla="*/ 22 w 36"/>
                  <a:gd name="T39" fmla="*/ 1 h 68"/>
                  <a:gd name="T40" fmla="*/ 22 w 36"/>
                  <a:gd name="T41" fmla="*/ 8 h 68"/>
                  <a:gd name="T42" fmla="*/ 34 w 36"/>
                  <a:gd name="T43" fmla="*/ 13 h 68"/>
                  <a:gd name="T44" fmla="*/ 34 w 36"/>
                  <a:gd name="T45" fmla="*/ 14 h 68"/>
                  <a:gd name="T46" fmla="*/ 31 w 36"/>
                  <a:gd name="T47" fmla="*/ 20 h 68"/>
                  <a:gd name="T48" fmla="*/ 30 w 36"/>
                  <a:gd name="T49" fmla="*/ 20 h 68"/>
                  <a:gd name="T50" fmla="*/ 29 w 36"/>
                  <a:gd name="T51" fmla="*/ 20 h 68"/>
                  <a:gd name="T52" fmla="*/ 19 w 36"/>
                  <a:gd name="T53" fmla="*/ 16 h 68"/>
                  <a:gd name="T54" fmla="*/ 11 w 36"/>
                  <a:gd name="T55" fmla="*/ 22 h 68"/>
                  <a:gd name="T56" fmla="*/ 21 w 36"/>
                  <a:gd name="T57" fmla="*/ 30 h 68"/>
                  <a:gd name="T58" fmla="*/ 36 w 36"/>
                  <a:gd name="T59" fmla="*/ 45 h 68"/>
                  <a:gd name="T60" fmla="*/ 22 w 36"/>
                  <a:gd name="T61" fmla="*/ 60 h 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rgbClr val="898BA5"/>
              </a:solidFill>
              <a:ln>
                <a:noFill/>
              </a:ln>
            </p:spPr>
            <p:txBody>
              <a:bodyPr/>
              <a:lstStyle/>
              <a:p>
                <a:endParaRPr lang="en-US"/>
              </a:p>
            </p:txBody>
          </p:sp>
        </p:grpSp>
        <p:pic>
          <p:nvPicPr>
            <p:cNvPr id="48" name="Picture 47" descr="Certification_Award_25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5130" y="113081"/>
              <a:ext cx="777240" cy="777240"/>
            </a:xfrm>
            <a:prstGeom prst="rect">
              <a:avLst/>
            </a:prstGeom>
          </p:spPr>
        </p:pic>
        <p:pic>
          <p:nvPicPr>
            <p:cNvPr id="49" name="Picture 48" descr="Locked_padlock_25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5490" y="111123"/>
              <a:ext cx="731520" cy="731520"/>
            </a:xfrm>
            <a:prstGeom prst="rect">
              <a:avLst/>
            </a:prstGeom>
          </p:spPr>
        </p:pic>
        <p:pic>
          <p:nvPicPr>
            <p:cNvPr id="50" name="Picture 49" descr="Earth_globe_with_a_house_in_a_placeholder_on_Africa_256 (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2338" y="2039260"/>
              <a:ext cx="868680" cy="868680"/>
            </a:xfrm>
            <a:prstGeom prst="rect">
              <a:avLst/>
            </a:prstGeom>
          </p:spPr>
        </p:pic>
        <p:pic>
          <p:nvPicPr>
            <p:cNvPr id="51" name="Picture 50" descr="Repairing_Service_2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2698" y="2037355"/>
              <a:ext cx="822960" cy="822960"/>
            </a:xfrm>
            <a:prstGeom prst="rect">
              <a:avLst/>
            </a:prstGeom>
          </p:spPr>
        </p:pic>
        <p:pic>
          <p:nvPicPr>
            <p:cNvPr id="52" name="Picture 51" descr="Binary_Code_128.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06076" y="2081597"/>
              <a:ext cx="751205" cy="751205"/>
            </a:xfrm>
            <a:prstGeom prst="rect">
              <a:avLst/>
            </a:prstGeom>
          </p:spPr>
        </p:pic>
        <p:pic>
          <p:nvPicPr>
            <p:cNvPr id="55" name="Picture 54" descr="24_hours_symbol_128.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40716" y="2063390"/>
              <a:ext cx="796925" cy="796925"/>
            </a:xfrm>
            <a:prstGeom prst="rect">
              <a:avLst/>
            </a:prstGeom>
          </p:spPr>
        </p:pic>
      </p:grpSp>
    </p:spTree>
    <p:extLst>
      <p:ext uri="{BB962C8B-B14F-4D97-AF65-F5344CB8AC3E}">
        <p14:creationId xmlns:p14="http://schemas.microsoft.com/office/powerpoint/2010/main" val="28344256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42875" y="-417698"/>
            <a:ext cx="5530742" cy="553998"/>
          </a:xfrm>
          <a:prstGeom prst="rect">
            <a:avLst/>
          </a:prstGeom>
          <a:ln>
            <a:noFill/>
          </a:ln>
        </p:spPr>
        <p:txBody>
          <a:bodyPr wrap="none">
            <a:spAutoFit/>
          </a:bodyPr>
          <a:lstStyle/>
          <a:p>
            <a:r>
              <a:rPr lang="en-US" sz="3000" b="1" dirty="0" smtClean="0">
                <a:solidFill>
                  <a:srgbClr val="000000"/>
                </a:solidFill>
                <a:latin typeface="Montserrat"/>
                <a:cs typeface="Montserrat"/>
              </a:rPr>
              <a:t>Machine Learning Products</a:t>
            </a:r>
            <a:endParaRPr lang="en-US" sz="3000" b="1" dirty="0">
              <a:solidFill>
                <a:srgbClr val="000000"/>
              </a:solidFill>
              <a:latin typeface="Montserrat"/>
              <a:cs typeface="Montserrat"/>
            </a:endParaRPr>
          </a:p>
        </p:txBody>
      </p:sp>
      <p:grpSp>
        <p:nvGrpSpPr>
          <p:cNvPr id="9" name="Group 8"/>
          <p:cNvGrpSpPr/>
          <p:nvPr/>
        </p:nvGrpSpPr>
        <p:grpSpPr>
          <a:xfrm>
            <a:off x="9631112" y="3419809"/>
            <a:ext cx="4127500" cy="3069236"/>
            <a:chOff x="4270375" y="238125"/>
            <a:chExt cx="4127500" cy="3069236"/>
          </a:xfrm>
        </p:grpSpPr>
        <p:sp>
          <p:nvSpPr>
            <p:cNvPr id="8" name="Rectangle 7"/>
            <p:cNvSpPr/>
            <p:nvPr/>
          </p:nvSpPr>
          <p:spPr>
            <a:xfrm>
              <a:off x="4270375" y="262659"/>
              <a:ext cx="4127500" cy="2980944"/>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lIns="83942" tIns="41971" rIns="83942" bIns="41971" spcCol="0" rtlCol="0" anchor="ctr"/>
            <a:lstStyle/>
            <a:p>
              <a:pPr algn="ctr"/>
              <a:endParaRPr lang="en-US" sz="3700" dirty="0">
                <a:latin typeface="Montserrat Semi Bold"/>
                <a:cs typeface="Montserrat Semi Bold"/>
              </a:endParaRPr>
            </a:p>
          </p:txBody>
        </p:sp>
        <p:grpSp>
          <p:nvGrpSpPr>
            <p:cNvPr id="3" name="Group 2"/>
            <p:cNvGrpSpPr/>
            <p:nvPr/>
          </p:nvGrpSpPr>
          <p:grpSpPr>
            <a:xfrm>
              <a:off x="4836514" y="238125"/>
              <a:ext cx="3069236" cy="3069236"/>
              <a:chOff x="-7232746" y="2954792"/>
              <a:chExt cx="3157463" cy="3157463"/>
            </a:xfrm>
          </p:grpSpPr>
          <p:pic>
            <p:nvPicPr>
              <p:cNvPr id="4" name="Picture 3" descr="Binary_data_search_symbol_5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746" y="2954792"/>
                <a:ext cx="3157463" cy="3157463"/>
              </a:xfrm>
              <a:prstGeom prst="rect">
                <a:avLst/>
              </a:prstGeom>
            </p:spPr>
          </p:pic>
          <p:grpSp>
            <p:nvGrpSpPr>
              <p:cNvPr id="5" name="Group 4"/>
              <p:cNvGrpSpPr/>
              <p:nvPr/>
            </p:nvGrpSpPr>
            <p:grpSpPr>
              <a:xfrm>
                <a:off x="-6287939" y="4609941"/>
                <a:ext cx="731519" cy="746050"/>
                <a:chOff x="-6287939" y="4609941"/>
                <a:chExt cx="731519" cy="746050"/>
              </a:xfrm>
            </p:grpSpPr>
            <p:sp>
              <p:nvSpPr>
                <p:cNvPr id="6" name="Rectangle 5"/>
                <p:cNvSpPr/>
                <p:nvPr/>
              </p:nvSpPr>
              <p:spPr>
                <a:xfrm>
                  <a:off x="-6068496" y="4609941"/>
                  <a:ext cx="322004" cy="707693"/>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lIns="83942" tIns="41971" rIns="83942" bIns="41971" spcCol="0" rtlCol="0" anchor="ctr"/>
                <a:lstStyle/>
                <a:p>
                  <a:pPr algn="ctr"/>
                  <a:endParaRPr lang="en-US" sz="3700" dirty="0">
                    <a:latin typeface="Montserrat Semi Bold"/>
                    <a:cs typeface="Montserrat Semi Bold"/>
                  </a:endParaRPr>
                </a:p>
              </p:txBody>
            </p:sp>
            <p:pic>
              <p:nvPicPr>
                <p:cNvPr id="7" name="Picture 6" descr="First_aid_briefcase_2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939" y="4624469"/>
                  <a:ext cx="731519" cy="731522"/>
                </a:xfrm>
                <a:prstGeom prst="rect">
                  <a:avLst/>
                </a:prstGeom>
              </p:spPr>
            </p:pic>
          </p:grpSp>
        </p:grpSp>
      </p:grpSp>
      <p:pic>
        <p:nvPicPr>
          <p:cNvPr id="10" name="Picture 9" descr="eyeglass.png"/>
          <p:cNvPicPr>
            <a:picLocks noChangeAspect="1"/>
          </p:cNvPicPr>
          <p:nvPr/>
        </p:nvPicPr>
        <p:blipFill rotWithShape="1">
          <a:blip r:embed="rId5">
            <a:extLst>
              <a:ext uri="{28A0092B-C50C-407E-A947-70E740481C1C}">
                <a14:useLocalDpi xmlns:a14="http://schemas.microsoft.com/office/drawing/2010/main" val="0"/>
              </a:ext>
            </a:extLst>
          </a:blip>
          <a:srcRect t="901" b="2075"/>
          <a:stretch/>
        </p:blipFill>
        <p:spPr>
          <a:xfrm>
            <a:off x="9363456" y="262659"/>
            <a:ext cx="4133088" cy="2980944"/>
          </a:xfrm>
          <a:prstGeom prst="rect">
            <a:avLst/>
          </a:prstGeom>
        </p:spPr>
      </p:pic>
      <p:grpSp>
        <p:nvGrpSpPr>
          <p:cNvPr id="14" name="Group 13"/>
          <p:cNvGrpSpPr/>
          <p:nvPr/>
        </p:nvGrpSpPr>
        <p:grpSpPr>
          <a:xfrm>
            <a:off x="3305422" y="1451707"/>
            <a:ext cx="6058034" cy="4384151"/>
            <a:chOff x="1203160" y="342867"/>
            <a:chExt cx="6058034" cy="4384151"/>
          </a:xfrm>
        </p:grpSpPr>
        <p:sp>
          <p:nvSpPr>
            <p:cNvPr id="12" name="Rectangle 11"/>
            <p:cNvSpPr/>
            <p:nvPr/>
          </p:nvSpPr>
          <p:spPr>
            <a:xfrm>
              <a:off x="1203160" y="342867"/>
              <a:ext cx="6058034" cy="438415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pulseDetection.jpg"/>
            <p:cNvPicPr>
              <a:picLocks noChangeAspect="1"/>
            </p:cNvPicPr>
            <p:nvPr/>
          </p:nvPicPr>
          <p:blipFill rotWithShape="1">
            <a:blip r:embed="rId6">
              <a:extLst>
                <a:ext uri="{28A0092B-C50C-407E-A947-70E740481C1C}">
                  <a14:useLocalDpi xmlns:a14="http://schemas.microsoft.com/office/drawing/2010/main" val="0"/>
                </a:ext>
              </a:extLst>
            </a:blip>
            <a:srcRect l="13750" t="5784" r="11717" b="36743"/>
            <a:stretch/>
          </p:blipFill>
          <p:spPr>
            <a:xfrm>
              <a:off x="1203160" y="646397"/>
              <a:ext cx="6058034" cy="2627686"/>
            </a:xfrm>
            <a:prstGeom prst="rect">
              <a:avLst/>
            </a:prstGeom>
          </p:spPr>
        </p:pic>
        <p:pic>
          <p:nvPicPr>
            <p:cNvPr id="13" name="Picture 12" descr="pulseDetection.jpg"/>
            <p:cNvPicPr>
              <a:picLocks noChangeAspect="1"/>
            </p:cNvPicPr>
            <p:nvPr/>
          </p:nvPicPr>
          <p:blipFill rotWithShape="1">
            <a:blip r:embed="rId6">
              <a:extLst>
                <a:ext uri="{28A0092B-C50C-407E-A947-70E740481C1C}">
                  <a14:useLocalDpi xmlns:a14="http://schemas.microsoft.com/office/drawing/2010/main" val="0"/>
                </a:ext>
              </a:extLst>
            </a:blip>
            <a:srcRect l="19348" t="72646" r="15278" b="3052"/>
            <a:stretch/>
          </p:blipFill>
          <p:spPr>
            <a:xfrm>
              <a:off x="1534160" y="3460449"/>
              <a:ext cx="5313680" cy="1111081"/>
            </a:xfrm>
            <a:prstGeom prst="rect">
              <a:avLst/>
            </a:prstGeom>
          </p:spPr>
        </p:pic>
        <p:pic>
          <p:nvPicPr>
            <p:cNvPr id="15" name="Picture 14" descr="pulseDetection.jpg"/>
            <p:cNvPicPr>
              <a:picLocks noChangeAspect="1"/>
            </p:cNvPicPr>
            <p:nvPr/>
          </p:nvPicPr>
          <p:blipFill rotWithShape="1">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l="51242" t="5784" r="10475" b="36743"/>
            <a:stretch/>
          </p:blipFill>
          <p:spPr>
            <a:xfrm>
              <a:off x="4055504" y="646397"/>
              <a:ext cx="3111634" cy="2627686"/>
            </a:xfrm>
            <a:prstGeom prst="rect">
              <a:avLst/>
            </a:prstGeom>
          </p:spPr>
        </p:pic>
      </p:grpSp>
      <p:pic>
        <p:nvPicPr>
          <p:cNvPr id="16" name="Picture 15" descr="Untitled.png"/>
          <p:cNvPicPr>
            <a:picLocks noChangeAspect="1"/>
          </p:cNvPicPr>
          <p:nvPr/>
        </p:nvPicPr>
        <p:blipFill rotWithShape="1">
          <a:blip r:embed="rId9">
            <a:extLst>
              <a:ext uri="{28A0092B-C50C-407E-A947-70E740481C1C}">
                <a14:useLocalDpi xmlns:a14="http://schemas.microsoft.com/office/drawing/2010/main" val="0"/>
              </a:ext>
            </a:extLst>
          </a:blip>
          <a:srcRect l="943" t="2715" r="3556" b="2485"/>
          <a:stretch/>
        </p:blipFill>
        <p:spPr>
          <a:xfrm>
            <a:off x="3056986" y="4128011"/>
            <a:ext cx="5868262" cy="4236065"/>
          </a:xfrm>
          <a:prstGeom prst="rect">
            <a:avLst/>
          </a:prstGeom>
        </p:spPr>
      </p:pic>
      <p:grpSp>
        <p:nvGrpSpPr>
          <p:cNvPr id="30" name="Group 29"/>
          <p:cNvGrpSpPr/>
          <p:nvPr/>
        </p:nvGrpSpPr>
        <p:grpSpPr>
          <a:xfrm>
            <a:off x="3501571" y="401266"/>
            <a:ext cx="3746500" cy="2707941"/>
            <a:chOff x="3501571" y="401266"/>
            <a:chExt cx="3746500" cy="2707941"/>
          </a:xfrm>
        </p:grpSpPr>
        <p:pic>
          <p:nvPicPr>
            <p:cNvPr id="18" name="Picture 17" descr="bVakH.jpg"/>
            <p:cNvPicPr>
              <a:picLocks noChangeAspect="1"/>
            </p:cNvPicPr>
            <p:nvPr/>
          </p:nvPicPr>
          <p:blipFill rotWithShape="1">
            <a:blip r:embed="rId10">
              <a:extLst>
                <a:ext uri="{28A0092B-C50C-407E-A947-70E740481C1C}">
                  <a14:useLocalDpi xmlns:a14="http://schemas.microsoft.com/office/drawing/2010/main" val="0"/>
                </a:ext>
              </a:extLst>
            </a:blip>
            <a:srcRect l="2331" t="18688" r="3742" b="22083"/>
            <a:stretch/>
          </p:blipFill>
          <p:spPr>
            <a:xfrm>
              <a:off x="3501571" y="401266"/>
              <a:ext cx="3746500" cy="2707941"/>
            </a:xfrm>
            <a:prstGeom prst="rect">
              <a:avLst/>
            </a:prstGeom>
          </p:spPr>
        </p:pic>
        <p:pic>
          <p:nvPicPr>
            <p:cNvPr id="21" name="Picture 20"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2821683"/>
              <a:ext cx="137160" cy="137160"/>
            </a:xfrm>
            <a:prstGeom prst="rect">
              <a:avLst/>
            </a:prstGeom>
          </p:spPr>
        </p:pic>
        <p:pic>
          <p:nvPicPr>
            <p:cNvPr id="22" name="Picture 21"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2551808"/>
              <a:ext cx="137160" cy="137160"/>
            </a:xfrm>
            <a:prstGeom prst="rect">
              <a:avLst/>
            </a:prstGeom>
          </p:spPr>
        </p:pic>
        <p:pic>
          <p:nvPicPr>
            <p:cNvPr id="23" name="Picture 22"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2282825"/>
              <a:ext cx="137160" cy="137160"/>
            </a:xfrm>
            <a:prstGeom prst="rect">
              <a:avLst/>
            </a:prstGeom>
          </p:spPr>
        </p:pic>
        <p:pic>
          <p:nvPicPr>
            <p:cNvPr id="24" name="Picture 23"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2006600"/>
              <a:ext cx="137160" cy="137160"/>
            </a:xfrm>
            <a:prstGeom prst="rect">
              <a:avLst/>
            </a:prstGeom>
          </p:spPr>
        </p:pic>
        <p:pic>
          <p:nvPicPr>
            <p:cNvPr id="25" name="Picture 24"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1730375"/>
              <a:ext cx="137160" cy="137160"/>
            </a:xfrm>
            <a:prstGeom prst="rect">
              <a:avLst/>
            </a:prstGeom>
          </p:spPr>
        </p:pic>
        <p:pic>
          <p:nvPicPr>
            <p:cNvPr id="26" name="Picture 25"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1458057"/>
              <a:ext cx="137160" cy="137160"/>
            </a:xfrm>
            <a:prstGeom prst="rect">
              <a:avLst/>
            </a:prstGeom>
          </p:spPr>
        </p:pic>
        <p:pic>
          <p:nvPicPr>
            <p:cNvPr id="27" name="Picture 26"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1188182"/>
              <a:ext cx="137160" cy="137160"/>
            </a:xfrm>
            <a:prstGeom prst="rect">
              <a:avLst/>
            </a:prstGeom>
          </p:spPr>
        </p:pic>
        <p:pic>
          <p:nvPicPr>
            <p:cNvPr id="28" name="Picture 27"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918307"/>
              <a:ext cx="137160" cy="137160"/>
            </a:xfrm>
            <a:prstGeom prst="rect">
              <a:avLst/>
            </a:prstGeom>
          </p:spPr>
        </p:pic>
        <p:pic>
          <p:nvPicPr>
            <p:cNvPr id="29" name="Picture 28"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645257"/>
              <a:ext cx="137160" cy="137160"/>
            </a:xfrm>
            <a:prstGeom prst="rect">
              <a:avLst/>
            </a:prstGeom>
          </p:spPr>
        </p:pic>
      </p:grpSp>
    </p:spTree>
    <p:extLst>
      <p:ext uri="{BB962C8B-B14F-4D97-AF65-F5344CB8AC3E}">
        <p14:creationId xmlns:p14="http://schemas.microsoft.com/office/powerpoint/2010/main" val="151905990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943841"/>
            <a:ext cx="4245775" cy="553998"/>
          </a:xfrm>
          <a:prstGeom prst="rect">
            <a:avLst/>
          </a:prstGeom>
          <a:ln>
            <a:noFill/>
          </a:ln>
        </p:spPr>
        <p:txBody>
          <a:bodyPr wrap="none">
            <a:spAutoFit/>
          </a:bodyPr>
          <a:lstStyle/>
          <a:p>
            <a:r>
              <a:rPr lang="en-US" sz="3000" b="1" dirty="0" smtClean="0">
                <a:solidFill>
                  <a:srgbClr val="000000"/>
                </a:solidFill>
                <a:latin typeface="Montserrat"/>
                <a:cs typeface="Montserrat"/>
              </a:rPr>
              <a:t>Pricing &amp; Projections</a:t>
            </a:r>
            <a:endParaRPr lang="en-US" sz="3000" b="1" dirty="0">
              <a:solidFill>
                <a:srgbClr val="000000"/>
              </a:solidFill>
              <a:latin typeface="Montserrat"/>
              <a:cs typeface="Montserrat"/>
            </a:endParaRPr>
          </a:p>
        </p:txBody>
      </p:sp>
      <p:cxnSp>
        <p:nvCxnSpPr>
          <p:cNvPr id="7" name="Straight Connector 6"/>
          <p:cNvCxnSpPr/>
          <p:nvPr/>
        </p:nvCxnSpPr>
        <p:spPr>
          <a:xfrm>
            <a:off x="4935137" y="6302375"/>
            <a:ext cx="914400" cy="91440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9" name="Table 8"/>
          <p:cNvGraphicFramePr>
            <a:graphicFrameLocks noGrp="1"/>
          </p:cNvGraphicFramePr>
          <p:nvPr>
            <p:extLst>
              <p:ext uri="{D42A27DB-BD31-4B8C-83A1-F6EECF244321}">
                <p14:modId xmlns:p14="http://schemas.microsoft.com/office/powerpoint/2010/main" val="2571209477"/>
              </p:ext>
            </p:extLst>
          </p:nvPr>
        </p:nvGraphicFramePr>
        <p:xfrm>
          <a:off x="142560" y="2102571"/>
          <a:ext cx="5374106" cy="1767840"/>
        </p:xfrm>
        <a:graphic>
          <a:graphicData uri="http://schemas.openxmlformats.org/drawingml/2006/table">
            <a:tbl>
              <a:tblPr>
                <a:noFill/>
              </a:tblPr>
              <a:tblGrid>
                <a:gridCol w="1603131"/>
                <a:gridCol w="703278"/>
                <a:gridCol w="769624"/>
                <a:gridCol w="793697"/>
                <a:gridCol w="750773"/>
                <a:gridCol w="753603"/>
              </a:tblGrid>
              <a:tr h="327928">
                <a:tc>
                  <a:txBody>
                    <a:bodyPr/>
                    <a:lstStyle/>
                    <a:p>
                      <a:pPr lvl="0" algn="r" rtl="0">
                        <a:lnSpc>
                          <a:spcPct val="115000"/>
                        </a:lnSpc>
                        <a:spcBef>
                          <a:spcPts val="0"/>
                        </a:spcBef>
                        <a:buNone/>
                      </a:pPr>
                      <a:endParaRPr lang="en-US" sz="1800" b="1" dirty="0">
                        <a:solidFill>
                          <a:schemeClr val="accent3">
                            <a:lumMod val="50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Yr1</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Yr2</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Yr3</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Yr4</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Yr5</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smtClean="0">
                          <a:solidFill>
                            <a:schemeClr val="accent3">
                              <a:lumMod val="50000"/>
                            </a:schemeClr>
                          </a:solidFill>
                          <a:latin typeface="Montserrat"/>
                          <a:cs typeface="Montserrat"/>
                        </a:rPr>
                        <a:t>Patient Price</a:t>
                      </a:r>
                      <a:endParaRPr lang="en-US" sz="1800" b="1" dirty="0">
                        <a:solidFill>
                          <a:schemeClr val="accent3">
                            <a:lumMod val="50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$0.4</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a:t>
                      </a:r>
                      <a:r>
                        <a:rPr lang="en-US" sz="1700" b="0" dirty="0" smtClean="0">
                          <a:solidFill>
                            <a:srgbClr val="0B8043"/>
                          </a:solidFill>
                          <a:latin typeface="Montserrat"/>
                          <a:cs typeface="Montserrat"/>
                        </a:rPr>
                        <a:t>1.2</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$3.9</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$11.8</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$35.5</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a:solidFill>
                            <a:schemeClr val="accent2">
                              <a:lumMod val="75000"/>
                            </a:schemeClr>
                          </a:solidFill>
                          <a:latin typeface="Montserrat"/>
                          <a:cs typeface="Montserrat"/>
                        </a:rPr>
                        <a:t>Doctor </a:t>
                      </a:r>
                      <a:r>
                        <a:rPr lang="en-US" sz="1800" b="1" dirty="0" smtClean="0">
                          <a:solidFill>
                            <a:schemeClr val="accent2">
                              <a:lumMod val="75000"/>
                            </a:schemeClr>
                          </a:solidFill>
                          <a:latin typeface="Montserrat"/>
                          <a:cs typeface="Montserrat"/>
                        </a:rPr>
                        <a:t>Cost</a:t>
                      </a:r>
                      <a:endParaRPr lang="en-US" sz="1800" b="1"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$0.2</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$0.4</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$1.4</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$4.3</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$12.8</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smtClean="0">
                          <a:solidFill>
                            <a:schemeClr val="accent2">
                              <a:lumMod val="75000"/>
                            </a:schemeClr>
                          </a:solidFill>
                          <a:latin typeface="Montserrat"/>
                          <a:cs typeface="Montserrat"/>
                        </a:rPr>
                        <a:t>Overhead</a:t>
                      </a:r>
                      <a:endParaRPr lang="en-US" sz="1800" b="1"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$0.1</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$0.2</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$0.2</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$0.3</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$0.4</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smtClean="0">
                          <a:solidFill>
                            <a:srgbClr val="575769"/>
                          </a:solidFill>
                          <a:latin typeface="Montserrat"/>
                          <a:cs typeface="Montserrat"/>
                        </a:rPr>
                        <a:t>Net Profit</a:t>
                      </a:r>
                      <a:endParaRPr lang="en-US" sz="18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$0.1</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$0.6</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$2.3</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$7.2</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$22.3</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r>
            </a:tbl>
          </a:graphicData>
        </a:graphic>
      </p:graphicFrame>
      <p:sp>
        <p:nvSpPr>
          <p:cNvPr id="10" name="Rectangle 9"/>
          <p:cNvSpPr/>
          <p:nvPr/>
        </p:nvSpPr>
        <p:spPr>
          <a:xfrm>
            <a:off x="3523813" y="3934090"/>
            <a:ext cx="1992853" cy="353943"/>
          </a:xfrm>
          <a:prstGeom prst="rect">
            <a:avLst/>
          </a:prstGeom>
        </p:spPr>
        <p:txBody>
          <a:bodyPr wrap="none">
            <a:spAutoFit/>
          </a:bodyPr>
          <a:lstStyle/>
          <a:p>
            <a:pPr algn="r"/>
            <a:r>
              <a:rPr lang="en-US" sz="1700" b="1" dirty="0" smtClean="0">
                <a:solidFill>
                  <a:srgbClr val="575769"/>
                </a:solidFill>
                <a:latin typeface="Montserrat"/>
                <a:cs typeface="Montserrat"/>
              </a:rPr>
              <a:t>In $USD Millions</a:t>
            </a:r>
            <a:endParaRPr lang="en-US" sz="1700" dirty="0"/>
          </a:p>
        </p:txBody>
      </p:sp>
      <p:sp>
        <p:nvSpPr>
          <p:cNvPr id="11" name="Rectangle 10"/>
          <p:cNvSpPr/>
          <p:nvPr/>
        </p:nvSpPr>
        <p:spPr>
          <a:xfrm>
            <a:off x="174625" y="-156155"/>
            <a:ext cx="1342354" cy="477054"/>
          </a:xfrm>
          <a:prstGeom prst="rect">
            <a:avLst/>
          </a:prstGeom>
        </p:spPr>
        <p:txBody>
          <a:bodyPr wrap="none">
            <a:spAutoFit/>
          </a:bodyPr>
          <a:lstStyle/>
          <a:p>
            <a:r>
              <a:rPr lang="en-US" sz="2500" b="1" dirty="0" smtClean="0">
                <a:solidFill>
                  <a:srgbClr val="575769"/>
                </a:solidFill>
                <a:latin typeface="Montserrat"/>
                <a:cs typeface="Montserrat"/>
              </a:rPr>
              <a:t>Pricing</a:t>
            </a:r>
            <a:endParaRPr lang="en-US" sz="2500" b="1" dirty="0">
              <a:solidFill>
                <a:srgbClr val="575769"/>
              </a:solidFill>
              <a:latin typeface="Montserrat"/>
              <a:cs typeface="Montserrat"/>
            </a:endParaRPr>
          </a:p>
        </p:txBody>
      </p:sp>
      <p:graphicFrame>
        <p:nvGraphicFramePr>
          <p:cNvPr id="12" name="Table 11"/>
          <p:cNvGraphicFramePr>
            <a:graphicFrameLocks noGrp="1"/>
          </p:cNvGraphicFramePr>
          <p:nvPr>
            <p:extLst>
              <p:ext uri="{D42A27DB-BD31-4B8C-83A1-F6EECF244321}">
                <p14:modId xmlns:p14="http://schemas.microsoft.com/office/powerpoint/2010/main" val="2593316885"/>
              </p:ext>
            </p:extLst>
          </p:nvPr>
        </p:nvGraphicFramePr>
        <p:xfrm>
          <a:off x="5160210" y="171238"/>
          <a:ext cx="6269790" cy="1127760"/>
        </p:xfrm>
        <a:graphic>
          <a:graphicData uri="http://schemas.openxmlformats.org/drawingml/2006/table">
            <a:tbl>
              <a:tblPr>
                <a:noFill/>
              </a:tblPr>
              <a:tblGrid>
                <a:gridCol w="1737894"/>
                <a:gridCol w="1390316"/>
                <a:gridCol w="3141580"/>
              </a:tblGrid>
              <a:tr h="384419">
                <a:tc>
                  <a:txBody>
                    <a:bodyPr/>
                    <a:lstStyle/>
                    <a:p>
                      <a:pPr lvl="0" rtl="0">
                        <a:lnSpc>
                          <a:spcPct val="115000"/>
                        </a:lnSpc>
                        <a:spcBef>
                          <a:spcPts val="0"/>
                        </a:spcBef>
                        <a:buNone/>
                      </a:pPr>
                      <a:r>
                        <a:rPr lang="en-US" sz="1900" b="1" dirty="0" smtClean="0">
                          <a:solidFill>
                            <a:schemeClr val="accent3">
                              <a:lumMod val="50000"/>
                            </a:schemeClr>
                          </a:solidFill>
                          <a:latin typeface="Montserrat"/>
                          <a:cs typeface="Montserrat"/>
                        </a:rPr>
                        <a:t>Patient </a:t>
                      </a:r>
                      <a:r>
                        <a:rPr lang="en-US" sz="1900" b="1" dirty="0" smtClean="0">
                          <a:solidFill>
                            <a:schemeClr val="accent3">
                              <a:lumMod val="50000"/>
                            </a:schemeClr>
                          </a:solidFill>
                          <a:latin typeface="Montserrat"/>
                          <a:cs typeface="Montserrat"/>
                        </a:rPr>
                        <a:t>Price</a:t>
                      </a:r>
                      <a:endParaRPr lang="en-US" sz="1900" b="1" dirty="0">
                        <a:solidFill>
                          <a:schemeClr val="accent3">
                            <a:lumMod val="50000"/>
                          </a:schemeClr>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l" rtl="0">
                        <a:lnSpc>
                          <a:spcPct val="115000"/>
                        </a:lnSpc>
                        <a:spcBef>
                          <a:spcPts val="0"/>
                        </a:spcBef>
                        <a:buNone/>
                      </a:pPr>
                      <a:r>
                        <a:rPr lang="en-US" sz="1800" b="0" dirty="0" smtClean="0">
                          <a:solidFill>
                            <a:srgbClr val="0B8043"/>
                          </a:solidFill>
                          <a:latin typeface="Montserrat"/>
                          <a:cs typeface="Montserrat"/>
                        </a:rPr>
                        <a:t>$25</a:t>
                      </a:r>
                      <a:r>
                        <a:rPr lang="en-US" sz="1800" b="0" baseline="0" dirty="0" smtClean="0">
                          <a:solidFill>
                            <a:srgbClr val="0B8043"/>
                          </a:solidFill>
                          <a:latin typeface="Montserrat"/>
                          <a:cs typeface="Montserrat"/>
                        </a:rPr>
                        <a:t> USD</a:t>
                      </a:r>
                      <a:endParaRPr lang="en-US" sz="1800" b="0" dirty="0">
                        <a:solidFill>
                          <a:srgbClr val="0B8043"/>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l" rtl="0">
                        <a:lnSpc>
                          <a:spcPct val="115000"/>
                        </a:lnSpc>
                        <a:spcBef>
                          <a:spcPts val="0"/>
                        </a:spcBef>
                        <a:buNone/>
                      </a:pPr>
                      <a:r>
                        <a:rPr lang="en-US" sz="1500" b="0" dirty="0" smtClean="0">
                          <a:solidFill>
                            <a:srgbClr val="575769"/>
                          </a:solidFill>
                          <a:latin typeface="Montserrat"/>
                          <a:cs typeface="Montserrat"/>
                        </a:rPr>
                        <a:t> 15%</a:t>
                      </a:r>
                      <a:r>
                        <a:rPr lang="en-US" sz="1500" b="0" baseline="0" dirty="0" smtClean="0">
                          <a:solidFill>
                            <a:srgbClr val="575769"/>
                          </a:solidFill>
                          <a:latin typeface="Montserrat"/>
                          <a:cs typeface="Montserrat"/>
                        </a:rPr>
                        <a:t> Less than Patient Price</a:t>
                      </a:r>
                    </a:p>
                    <a:p>
                      <a:pPr lvl="0" algn="l" rtl="0">
                        <a:lnSpc>
                          <a:spcPct val="115000"/>
                        </a:lnSpc>
                        <a:spcBef>
                          <a:spcPts val="0"/>
                        </a:spcBef>
                        <a:buNone/>
                      </a:pPr>
                      <a:r>
                        <a:rPr lang="en-US" sz="1500" b="0" baseline="0" dirty="0" smtClean="0">
                          <a:solidFill>
                            <a:srgbClr val="575769"/>
                          </a:solidFill>
                          <a:latin typeface="Montserrat"/>
                          <a:cs typeface="Montserrat"/>
                        </a:rPr>
                        <a:t> for </a:t>
                      </a:r>
                      <a:r>
                        <a:rPr lang="en-US" sz="1500" b="0" baseline="0" dirty="0" err="1" smtClean="0">
                          <a:solidFill>
                            <a:srgbClr val="575769"/>
                          </a:solidFill>
                          <a:latin typeface="Montserrat"/>
                          <a:cs typeface="Montserrat"/>
                        </a:rPr>
                        <a:t>Avg</a:t>
                      </a:r>
                      <a:r>
                        <a:rPr lang="en-US" sz="1500" b="0" baseline="0" dirty="0" smtClean="0">
                          <a:solidFill>
                            <a:srgbClr val="575769"/>
                          </a:solidFill>
                          <a:latin typeface="Montserrat"/>
                          <a:cs typeface="Montserrat"/>
                        </a:rPr>
                        <a:t> 30min Consult in SA</a:t>
                      </a:r>
                      <a:endParaRPr lang="en-US" sz="1500" b="0" dirty="0">
                        <a:solidFill>
                          <a:srgbClr val="575769"/>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84419">
                <a:tc>
                  <a:txBody>
                    <a:bodyPr/>
                    <a:lstStyle/>
                    <a:p>
                      <a:pPr lvl="0" rtl="0">
                        <a:lnSpc>
                          <a:spcPct val="115000"/>
                        </a:lnSpc>
                        <a:spcBef>
                          <a:spcPts val="0"/>
                        </a:spcBef>
                        <a:buNone/>
                      </a:pPr>
                      <a:r>
                        <a:rPr lang="en-US" sz="1900" b="1" dirty="0">
                          <a:solidFill>
                            <a:schemeClr val="accent2">
                              <a:lumMod val="75000"/>
                            </a:schemeClr>
                          </a:solidFill>
                          <a:latin typeface="Montserrat"/>
                          <a:cs typeface="Montserrat"/>
                        </a:rPr>
                        <a:t>Doctor </a:t>
                      </a:r>
                      <a:r>
                        <a:rPr lang="en-US" sz="1900" b="1" dirty="0" smtClean="0">
                          <a:solidFill>
                            <a:schemeClr val="accent2">
                              <a:lumMod val="75000"/>
                            </a:schemeClr>
                          </a:solidFill>
                          <a:latin typeface="Montserrat"/>
                          <a:cs typeface="Montserrat"/>
                        </a:rPr>
                        <a:t>Cost</a:t>
                      </a:r>
                      <a:endParaRPr lang="en-US" sz="1900" b="1" dirty="0">
                        <a:solidFill>
                          <a:schemeClr val="accent2">
                            <a:lumMod val="75000"/>
                          </a:schemeClr>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l" rtl="0">
                        <a:lnSpc>
                          <a:spcPct val="115000"/>
                        </a:lnSpc>
                        <a:spcBef>
                          <a:spcPts val="0"/>
                        </a:spcBef>
                        <a:buNone/>
                      </a:pPr>
                      <a:r>
                        <a:rPr lang="en-US" sz="1800" dirty="0">
                          <a:solidFill>
                            <a:schemeClr val="accent2">
                              <a:lumMod val="75000"/>
                            </a:schemeClr>
                          </a:solidFill>
                          <a:latin typeface="Montserrat"/>
                          <a:cs typeface="Montserrat"/>
                        </a:rPr>
                        <a:t>-</a:t>
                      </a:r>
                      <a:r>
                        <a:rPr lang="en-US" sz="1800" dirty="0" smtClean="0">
                          <a:solidFill>
                            <a:schemeClr val="accent2">
                              <a:lumMod val="75000"/>
                            </a:schemeClr>
                          </a:solidFill>
                          <a:latin typeface="Montserrat"/>
                          <a:cs typeface="Montserrat"/>
                        </a:rPr>
                        <a:t>$9 USD</a:t>
                      </a:r>
                      <a:endParaRPr lang="en-US" sz="1800" dirty="0">
                        <a:solidFill>
                          <a:schemeClr val="accent2">
                            <a:lumMod val="75000"/>
                          </a:schemeClr>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l" rtl="0">
                        <a:lnSpc>
                          <a:spcPct val="115000"/>
                        </a:lnSpc>
                        <a:spcBef>
                          <a:spcPts val="0"/>
                        </a:spcBef>
                        <a:buNone/>
                      </a:pPr>
                      <a:r>
                        <a:rPr lang="en-US" sz="1500" baseline="0" dirty="0" smtClean="0">
                          <a:solidFill>
                            <a:srgbClr val="575769"/>
                          </a:solidFill>
                          <a:latin typeface="Montserrat"/>
                          <a:cs typeface="Montserrat"/>
                        </a:rPr>
                        <a:t> Equal to SA Doctor Salary</a:t>
                      </a:r>
                    </a:p>
                    <a:p>
                      <a:pPr lvl="0" algn="l" rtl="0">
                        <a:lnSpc>
                          <a:spcPct val="115000"/>
                        </a:lnSpc>
                        <a:spcBef>
                          <a:spcPts val="0"/>
                        </a:spcBef>
                        <a:buNone/>
                      </a:pPr>
                      <a:r>
                        <a:rPr lang="en-US" sz="1500" baseline="0" dirty="0" smtClean="0">
                          <a:solidFill>
                            <a:srgbClr val="575769"/>
                          </a:solidFill>
                          <a:latin typeface="Montserrat"/>
                          <a:cs typeface="Montserrat"/>
                        </a:rPr>
                        <a:t> with 20+ </a:t>
                      </a:r>
                      <a:r>
                        <a:rPr lang="en-US" sz="1500" baseline="0" dirty="0" err="1" smtClean="0">
                          <a:solidFill>
                            <a:srgbClr val="575769"/>
                          </a:solidFill>
                          <a:latin typeface="Montserrat"/>
                          <a:cs typeface="Montserrat"/>
                        </a:rPr>
                        <a:t>yrs</a:t>
                      </a:r>
                      <a:r>
                        <a:rPr lang="en-US" sz="1500" baseline="0" dirty="0" smtClean="0">
                          <a:solidFill>
                            <a:srgbClr val="575769"/>
                          </a:solidFill>
                          <a:latin typeface="Montserrat"/>
                          <a:cs typeface="Montserrat"/>
                        </a:rPr>
                        <a:t> experience</a:t>
                      </a:r>
                      <a:endParaRPr lang="en-US" sz="1500" dirty="0">
                        <a:solidFill>
                          <a:srgbClr val="575769"/>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bl>
          </a:graphicData>
        </a:graphic>
      </p:graphicFrame>
      <p:sp>
        <p:nvSpPr>
          <p:cNvPr id="14" name="Rectangle 13"/>
          <p:cNvSpPr/>
          <p:nvPr/>
        </p:nvSpPr>
        <p:spPr>
          <a:xfrm>
            <a:off x="6917179" y="1379296"/>
            <a:ext cx="2000252" cy="723275"/>
          </a:xfrm>
          <a:prstGeom prst="rect">
            <a:avLst/>
          </a:prstGeom>
          <a:ln>
            <a:noFill/>
          </a:ln>
        </p:spPr>
        <p:txBody>
          <a:bodyPr wrap="square">
            <a:spAutoFit/>
          </a:bodyPr>
          <a:lstStyle/>
          <a:p>
            <a:pPr algn="ctr"/>
            <a:r>
              <a:rPr lang="en-US" sz="2300" b="1" dirty="0" smtClean="0">
                <a:solidFill>
                  <a:srgbClr val="575769"/>
                </a:solidFill>
                <a:latin typeface="Montserrat"/>
                <a:cs typeface="Montserrat"/>
              </a:rPr>
              <a:t>65% Margin </a:t>
            </a:r>
            <a:r>
              <a:rPr lang="en-US" b="1" dirty="0" smtClean="0">
                <a:solidFill>
                  <a:srgbClr val="575769"/>
                </a:solidFill>
                <a:latin typeface="Montserrat"/>
                <a:cs typeface="Montserrat"/>
              </a:rPr>
              <a:t>Per Consult</a:t>
            </a:r>
            <a:endParaRPr lang="en-US" b="1" dirty="0">
              <a:solidFill>
                <a:srgbClr val="575769"/>
              </a:solidFill>
              <a:latin typeface="Montserrat"/>
              <a:cs typeface="Montserrat"/>
            </a:endParaRPr>
          </a:p>
        </p:txBody>
      </p:sp>
      <p:sp>
        <p:nvSpPr>
          <p:cNvPr id="17" name="Rectangle 16"/>
          <p:cNvSpPr/>
          <p:nvPr/>
        </p:nvSpPr>
        <p:spPr>
          <a:xfrm>
            <a:off x="5746749" y="-446024"/>
            <a:ext cx="4622738" cy="477054"/>
          </a:xfrm>
          <a:prstGeom prst="rect">
            <a:avLst/>
          </a:prstGeom>
        </p:spPr>
        <p:txBody>
          <a:bodyPr wrap="none">
            <a:spAutoFit/>
          </a:bodyPr>
          <a:lstStyle/>
          <a:p>
            <a:r>
              <a:rPr lang="en-US" sz="2500" b="1" dirty="0" smtClean="0">
                <a:solidFill>
                  <a:srgbClr val="575769"/>
                </a:solidFill>
                <a:latin typeface="Montserrat"/>
                <a:cs typeface="Montserrat"/>
              </a:rPr>
              <a:t>Revenue &amp; Cost Projections</a:t>
            </a:r>
            <a:endParaRPr lang="en-US" sz="2500" b="1" dirty="0">
              <a:solidFill>
                <a:srgbClr val="575769"/>
              </a:solidFill>
              <a:latin typeface="Montserrat"/>
              <a:cs typeface="Montserrat"/>
            </a:endParaRPr>
          </a:p>
        </p:txBody>
      </p:sp>
      <p:graphicFrame>
        <p:nvGraphicFramePr>
          <p:cNvPr id="23" name="Chart 22"/>
          <p:cNvGraphicFramePr>
            <a:graphicFrameLocks/>
          </p:cNvGraphicFramePr>
          <p:nvPr>
            <p:extLst>
              <p:ext uri="{D42A27DB-BD31-4B8C-83A1-F6EECF244321}">
                <p14:modId xmlns:p14="http://schemas.microsoft.com/office/powerpoint/2010/main" val="1627255529"/>
              </p:ext>
            </p:extLst>
          </p:nvPr>
        </p:nvGraphicFramePr>
        <p:xfrm>
          <a:off x="6270507" y="2142676"/>
          <a:ext cx="5025091" cy="2399012"/>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8976610" y="2320041"/>
            <a:ext cx="1498721" cy="615553"/>
          </a:xfrm>
          <a:prstGeom prst="rect">
            <a:avLst/>
          </a:prstGeom>
          <a:ln>
            <a:noFill/>
          </a:ln>
        </p:spPr>
        <p:txBody>
          <a:bodyPr wrap="square">
            <a:spAutoFit/>
          </a:bodyPr>
          <a:lstStyle/>
          <a:p>
            <a:r>
              <a:rPr lang="en-US" sz="1700" b="1" dirty="0" smtClean="0">
                <a:solidFill>
                  <a:srgbClr val="575769"/>
                </a:solidFill>
                <a:latin typeface="Montserrat"/>
                <a:cs typeface="Montserrat"/>
              </a:rPr>
              <a:t>Yr5:</a:t>
            </a:r>
          </a:p>
          <a:p>
            <a:r>
              <a:rPr lang="en-US" sz="1700" b="1" dirty="0" smtClean="0">
                <a:solidFill>
                  <a:srgbClr val="575769"/>
                </a:solidFill>
                <a:latin typeface="Montserrat"/>
                <a:cs typeface="Montserrat"/>
              </a:rPr>
              <a:t>$22M Profit</a:t>
            </a:r>
            <a:endParaRPr lang="en-US" sz="1700" b="1" dirty="0">
              <a:solidFill>
                <a:srgbClr val="575769"/>
              </a:solidFill>
              <a:latin typeface="Montserrat"/>
              <a:cs typeface="Montserrat"/>
            </a:endParaRPr>
          </a:p>
        </p:txBody>
      </p:sp>
      <p:sp>
        <p:nvSpPr>
          <p:cNvPr id="6" name="Rectangle 5"/>
          <p:cNvSpPr/>
          <p:nvPr/>
        </p:nvSpPr>
        <p:spPr>
          <a:xfrm>
            <a:off x="7108364" y="3562634"/>
            <a:ext cx="1554373" cy="615553"/>
          </a:xfrm>
          <a:prstGeom prst="rect">
            <a:avLst/>
          </a:prstGeom>
          <a:ln>
            <a:noFill/>
          </a:ln>
        </p:spPr>
        <p:txBody>
          <a:bodyPr wrap="square">
            <a:spAutoFit/>
          </a:bodyPr>
          <a:lstStyle/>
          <a:p>
            <a:r>
              <a:rPr lang="en-US" sz="1700" b="1" dirty="0" smtClean="0">
                <a:solidFill>
                  <a:srgbClr val="575769"/>
                </a:solidFill>
                <a:latin typeface="Montserrat"/>
                <a:cs typeface="Montserrat"/>
              </a:rPr>
              <a:t>Yr1:</a:t>
            </a:r>
          </a:p>
          <a:p>
            <a:r>
              <a:rPr lang="en-US" sz="1700" b="1" dirty="0" smtClean="0">
                <a:solidFill>
                  <a:srgbClr val="575769"/>
                </a:solidFill>
                <a:latin typeface="Montserrat"/>
                <a:cs typeface="Montserrat"/>
              </a:rPr>
              <a:t>Break Even</a:t>
            </a:r>
            <a:endParaRPr lang="en-US" sz="1700" b="1" dirty="0">
              <a:solidFill>
                <a:srgbClr val="575769"/>
              </a:solidFill>
              <a:latin typeface="Montserrat"/>
              <a:cs typeface="Montserrat"/>
            </a:endParaRPr>
          </a:p>
        </p:txBody>
      </p:sp>
    </p:spTree>
    <p:extLst>
      <p:ext uri="{BB962C8B-B14F-4D97-AF65-F5344CB8AC3E}">
        <p14:creationId xmlns:p14="http://schemas.microsoft.com/office/powerpoint/2010/main" val="367868613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76250" y="-880341"/>
            <a:ext cx="2460288" cy="553998"/>
          </a:xfrm>
          <a:prstGeom prst="rect">
            <a:avLst/>
          </a:prstGeom>
          <a:ln>
            <a:noFill/>
          </a:ln>
        </p:spPr>
        <p:txBody>
          <a:bodyPr wrap="none">
            <a:spAutoFit/>
          </a:bodyPr>
          <a:lstStyle/>
          <a:p>
            <a:r>
              <a:rPr lang="en-US" sz="3000" b="1" dirty="0" smtClean="0">
                <a:solidFill>
                  <a:srgbClr val="000000"/>
                </a:solidFill>
                <a:latin typeface="Montserrat"/>
                <a:cs typeface="Montserrat"/>
              </a:rPr>
              <a:t>Market Size</a:t>
            </a:r>
            <a:endParaRPr lang="en-US" sz="3000" b="1" dirty="0">
              <a:solidFill>
                <a:srgbClr val="000000"/>
              </a:solidFill>
              <a:latin typeface="Montserrat"/>
              <a:cs typeface="Montserrat"/>
            </a:endParaRPr>
          </a:p>
        </p:txBody>
      </p:sp>
      <p:grpSp>
        <p:nvGrpSpPr>
          <p:cNvPr id="2" name="Group 1"/>
          <p:cNvGrpSpPr/>
          <p:nvPr/>
        </p:nvGrpSpPr>
        <p:grpSpPr>
          <a:xfrm>
            <a:off x="486627" y="119784"/>
            <a:ext cx="7624517" cy="4624813"/>
            <a:chOff x="486627" y="119784"/>
            <a:chExt cx="7624517" cy="4624813"/>
          </a:xfrm>
        </p:grpSpPr>
        <p:sp>
          <p:nvSpPr>
            <p:cNvPr id="3" name="Oval 2"/>
            <p:cNvSpPr/>
            <p:nvPr/>
          </p:nvSpPr>
          <p:spPr>
            <a:xfrm>
              <a:off x="4913040" y="119784"/>
              <a:ext cx="3198104" cy="4538240"/>
            </a:xfrm>
            <a:prstGeom prst="ellipse">
              <a:avLst/>
            </a:prstGeom>
            <a:solidFill>
              <a:srgbClr val="ADAFD2"/>
            </a:solid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ontserrat"/>
                <a:cs typeface="Montserrat"/>
              </a:endParaRPr>
            </a:p>
          </p:txBody>
        </p:sp>
        <p:sp>
          <p:nvSpPr>
            <p:cNvPr id="4" name="Oval 3"/>
            <p:cNvSpPr/>
            <p:nvPr/>
          </p:nvSpPr>
          <p:spPr>
            <a:xfrm>
              <a:off x="5291543" y="1189558"/>
              <a:ext cx="2441098" cy="3555039"/>
            </a:xfrm>
            <a:prstGeom prst="ellipse">
              <a:avLst/>
            </a:prstGeom>
            <a:solidFill>
              <a:srgbClr val="898BA5"/>
            </a:solid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ontserrat"/>
                <a:cs typeface="Montserrat"/>
              </a:endParaRPr>
            </a:p>
          </p:txBody>
        </p:sp>
        <p:sp>
          <p:nvSpPr>
            <p:cNvPr id="5" name="Oval 4"/>
            <p:cNvSpPr/>
            <p:nvPr/>
          </p:nvSpPr>
          <p:spPr>
            <a:xfrm>
              <a:off x="5561721" y="2367870"/>
              <a:ext cx="1900742" cy="2329102"/>
            </a:xfrm>
            <a:prstGeom prst="ellipse">
              <a:avLst/>
            </a:prstGeom>
            <a:solidFill>
              <a:srgbClr val="575769"/>
            </a:solid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b="1" dirty="0">
                <a:solidFill>
                  <a:srgbClr val="575769"/>
                </a:solidFill>
                <a:latin typeface="Montserrat"/>
                <a:cs typeface="Montserrat"/>
              </a:endParaRPr>
            </a:p>
          </p:txBody>
        </p:sp>
        <p:sp>
          <p:nvSpPr>
            <p:cNvPr id="6" name="Rectangle 5"/>
            <p:cNvSpPr/>
            <p:nvPr/>
          </p:nvSpPr>
          <p:spPr>
            <a:xfrm>
              <a:off x="1071979" y="493646"/>
              <a:ext cx="3703001" cy="646331"/>
            </a:xfrm>
            <a:prstGeom prst="rect">
              <a:avLst/>
            </a:prstGeom>
          </p:spPr>
          <p:txBody>
            <a:bodyPr wrap="square">
              <a:spAutoFit/>
            </a:bodyPr>
            <a:lstStyle/>
            <a:p>
              <a:pPr algn="r"/>
              <a:r>
                <a:rPr lang="en-US" b="1" dirty="0" smtClean="0">
                  <a:solidFill>
                    <a:srgbClr val="ADAFD2"/>
                  </a:solidFill>
                  <a:latin typeface="Montserrat"/>
                  <a:cs typeface="Montserrat"/>
                </a:rPr>
                <a:t>Africa </a:t>
              </a:r>
              <a:r>
                <a:rPr lang="en-US" b="1" dirty="0">
                  <a:solidFill>
                    <a:srgbClr val="ADAFD2"/>
                  </a:solidFill>
                  <a:latin typeface="Montserrat"/>
                  <a:cs typeface="Montserrat"/>
                </a:rPr>
                <a:t>–</a:t>
              </a:r>
              <a:r>
                <a:rPr lang="en-US" b="1" dirty="0" smtClean="0">
                  <a:solidFill>
                    <a:srgbClr val="ADAFD2"/>
                  </a:solidFill>
                  <a:latin typeface="Montserrat"/>
                  <a:cs typeface="Montserrat"/>
                </a:rPr>
                <a:t> GP Visits for LSM7-10</a:t>
              </a:r>
            </a:p>
            <a:p>
              <a:pPr algn="r"/>
              <a:r>
                <a:rPr lang="en-US" i="1" dirty="0" smtClean="0">
                  <a:solidFill>
                    <a:srgbClr val="7F7F7F"/>
                  </a:solidFill>
                  <a:latin typeface="Montserrat"/>
                  <a:cs typeface="Montserrat"/>
                </a:rPr>
                <a:t>Total Addressable Market</a:t>
              </a:r>
            </a:p>
          </p:txBody>
        </p:sp>
        <p:sp>
          <p:nvSpPr>
            <p:cNvPr id="7" name="Rectangle 6"/>
            <p:cNvSpPr/>
            <p:nvPr/>
          </p:nvSpPr>
          <p:spPr>
            <a:xfrm>
              <a:off x="486627" y="3024821"/>
              <a:ext cx="4288353" cy="923330"/>
            </a:xfrm>
            <a:prstGeom prst="rect">
              <a:avLst/>
            </a:prstGeom>
          </p:spPr>
          <p:txBody>
            <a:bodyPr wrap="none">
              <a:spAutoFit/>
            </a:bodyPr>
            <a:lstStyle/>
            <a:p>
              <a:pPr algn="r"/>
              <a:r>
                <a:rPr lang="en-US" b="1" dirty="0" smtClean="0">
                  <a:solidFill>
                    <a:srgbClr val="575769"/>
                  </a:solidFill>
                  <a:latin typeface="Montserrat"/>
                  <a:cs typeface="Montserrat"/>
                </a:rPr>
                <a:t>South </a:t>
              </a:r>
              <a:r>
                <a:rPr lang="en-US" b="1" dirty="0">
                  <a:solidFill>
                    <a:srgbClr val="575769"/>
                  </a:solidFill>
                  <a:latin typeface="Montserrat"/>
                  <a:cs typeface="Montserrat"/>
                </a:rPr>
                <a:t>Africa –</a:t>
              </a:r>
              <a:r>
                <a:rPr lang="en-US" b="1" dirty="0" smtClean="0">
                  <a:solidFill>
                    <a:srgbClr val="575769"/>
                  </a:solidFill>
                  <a:latin typeface="Montserrat"/>
                  <a:cs typeface="Montserrat"/>
                </a:rPr>
                <a:t> GP </a:t>
              </a:r>
              <a:r>
                <a:rPr lang="en-US" b="1" dirty="0">
                  <a:solidFill>
                    <a:srgbClr val="575769"/>
                  </a:solidFill>
                  <a:latin typeface="Montserrat"/>
                  <a:cs typeface="Montserrat"/>
                </a:rPr>
                <a:t>Visits for LSM7-</a:t>
              </a:r>
              <a:r>
                <a:rPr lang="en-US" b="1" dirty="0" smtClean="0">
                  <a:solidFill>
                    <a:srgbClr val="575769"/>
                  </a:solidFill>
                  <a:latin typeface="Montserrat"/>
                  <a:cs typeface="Montserrat"/>
                </a:rPr>
                <a:t>10</a:t>
              </a:r>
            </a:p>
            <a:p>
              <a:pPr algn="r"/>
              <a:r>
                <a:rPr lang="en-US" b="1" dirty="0" smtClean="0">
                  <a:solidFill>
                    <a:srgbClr val="575769"/>
                  </a:solidFill>
                  <a:latin typeface="Montserrat"/>
                  <a:cs typeface="Montserrat"/>
                </a:rPr>
                <a:t>+ </a:t>
              </a:r>
              <a:r>
                <a:rPr lang="en-US" b="1" dirty="0" smtClean="0">
                  <a:solidFill>
                    <a:srgbClr val="575769"/>
                  </a:solidFill>
                  <a:latin typeface="Montserrat"/>
                  <a:cs typeface="Montserrat"/>
                </a:rPr>
                <a:t>Interested in </a:t>
              </a:r>
              <a:r>
                <a:rPr lang="en-US" b="1" dirty="0" smtClean="0">
                  <a:solidFill>
                    <a:srgbClr val="575769"/>
                  </a:solidFill>
                  <a:latin typeface="Montserrat"/>
                  <a:cs typeface="Montserrat"/>
                </a:rPr>
                <a:t>Telemedicine</a:t>
              </a:r>
              <a:endParaRPr lang="en-US" b="1" dirty="0" smtClean="0">
                <a:solidFill>
                  <a:srgbClr val="575769"/>
                </a:solidFill>
                <a:latin typeface="Montserrat"/>
                <a:cs typeface="Montserrat"/>
              </a:endParaRPr>
            </a:p>
            <a:p>
              <a:pPr algn="r"/>
              <a:r>
                <a:rPr lang="en-US" i="1" dirty="0" smtClean="0">
                  <a:solidFill>
                    <a:schemeClr val="bg1">
                      <a:lumMod val="50000"/>
                    </a:schemeClr>
                  </a:solidFill>
                  <a:latin typeface="Montserrat"/>
                  <a:cs typeface="Montserrat"/>
                </a:rPr>
                <a:t>Share of Market</a:t>
              </a:r>
              <a:endParaRPr lang="en-US" i="1" dirty="0">
                <a:solidFill>
                  <a:schemeClr val="bg1">
                    <a:lumMod val="50000"/>
                  </a:schemeClr>
                </a:solidFill>
                <a:latin typeface="Montserrat"/>
                <a:cs typeface="Montserrat"/>
              </a:endParaRPr>
            </a:p>
          </p:txBody>
        </p:sp>
        <p:sp>
          <p:nvSpPr>
            <p:cNvPr id="8" name="Rectangle 7"/>
            <p:cNvSpPr/>
            <p:nvPr/>
          </p:nvSpPr>
          <p:spPr>
            <a:xfrm>
              <a:off x="5788238" y="1443831"/>
              <a:ext cx="1447708" cy="861774"/>
            </a:xfrm>
            <a:prstGeom prst="rect">
              <a:avLst/>
            </a:prstGeom>
            <a:ln w="38100" cmpd="sng">
              <a:noFill/>
            </a:ln>
          </p:spPr>
          <p:txBody>
            <a:bodyPr wrap="square">
              <a:spAutoFit/>
            </a:bodyPr>
            <a:lstStyle/>
            <a:p>
              <a:pPr algn="ctr"/>
              <a:r>
                <a:rPr lang="en-US" sz="2500" b="1" dirty="0" smtClean="0">
                  <a:solidFill>
                    <a:schemeClr val="bg1"/>
                  </a:solidFill>
                  <a:latin typeface="Montserrat"/>
                  <a:cs typeface="Montserrat"/>
                </a:rPr>
                <a:t>$900 </a:t>
              </a:r>
              <a:r>
                <a:rPr lang="en-US" sz="2500" b="1" dirty="0">
                  <a:solidFill>
                    <a:schemeClr val="bg1"/>
                  </a:solidFill>
                  <a:latin typeface="Montserrat"/>
                  <a:cs typeface="Montserrat"/>
                </a:rPr>
                <a:t>M</a:t>
              </a:r>
              <a:r>
                <a:rPr lang="en-US" sz="2500" b="1" dirty="0" smtClean="0">
                  <a:solidFill>
                    <a:schemeClr val="bg1"/>
                  </a:solidFill>
                  <a:latin typeface="Montserrat"/>
                  <a:cs typeface="Montserrat"/>
                </a:rPr>
                <a:t>illion</a:t>
              </a:r>
              <a:endParaRPr lang="en-US" sz="2500" b="1" dirty="0">
                <a:solidFill>
                  <a:schemeClr val="bg1"/>
                </a:solidFill>
                <a:latin typeface="Montserrat"/>
                <a:cs typeface="Montserrat"/>
              </a:endParaRPr>
            </a:p>
          </p:txBody>
        </p:sp>
        <p:sp>
          <p:nvSpPr>
            <p:cNvPr id="9" name="Rectangle 8"/>
            <p:cNvSpPr/>
            <p:nvPr/>
          </p:nvSpPr>
          <p:spPr>
            <a:xfrm>
              <a:off x="486627" y="1874718"/>
              <a:ext cx="4288353" cy="923330"/>
            </a:xfrm>
            <a:prstGeom prst="rect">
              <a:avLst/>
            </a:prstGeom>
          </p:spPr>
          <p:txBody>
            <a:bodyPr wrap="square">
              <a:spAutoFit/>
            </a:bodyPr>
            <a:lstStyle/>
            <a:p>
              <a:pPr algn="r"/>
              <a:r>
                <a:rPr lang="en-US" b="1" dirty="0" smtClean="0">
                  <a:solidFill>
                    <a:srgbClr val="898BA5"/>
                  </a:solidFill>
                  <a:latin typeface="Montserrat"/>
                  <a:cs typeface="Montserrat"/>
                </a:rPr>
                <a:t>South Africa </a:t>
              </a:r>
              <a:r>
                <a:rPr lang="en-US" b="1" dirty="0">
                  <a:solidFill>
                    <a:srgbClr val="898BA5"/>
                  </a:solidFill>
                  <a:latin typeface="Montserrat"/>
                  <a:cs typeface="Montserrat"/>
                </a:rPr>
                <a:t>– GP Visits </a:t>
              </a:r>
              <a:r>
                <a:rPr lang="en-US" b="1" dirty="0" smtClean="0">
                  <a:solidFill>
                    <a:srgbClr val="898BA5"/>
                  </a:solidFill>
                  <a:latin typeface="Montserrat"/>
                  <a:cs typeface="Montserrat"/>
                </a:rPr>
                <a:t>for LSM7</a:t>
              </a:r>
              <a:r>
                <a:rPr lang="en-US" b="1" dirty="0">
                  <a:solidFill>
                    <a:srgbClr val="898BA5"/>
                  </a:solidFill>
                  <a:latin typeface="Montserrat"/>
                  <a:cs typeface="Montserrat"/>
                </a:rPr>
                <a:t>-10</a:t>
              </a:r>
            </a:p>
            <a:p>
              <a:pPr algn="r"/>
              <a:r>
                <a:rPr lang="en-US" i="1" dirty="0" smtClean="0">
                  <a:solidFill>
                    <a:schemeClr val="bg1">
                      <a:lumMod val="50000"/>
                    </a:schemeClr>
                  </a:solidFill>
                  <a:latin typeface="Montserrat"/>
                  <a:cs typeface="Montserrat"/>
                </a:rPr>
                <a:t>Segmented </a:t>
              </a:r>
              <a:r>
                <a:rPr lang="en-US" i="1" dirty="0">
                  <a:solidFill>
                    <a:schemeClr val="bg1">
                      <a:lumMod val="50000"/>
                    </a:schemeClr>
                  </a:solidFill>
                  <a:latin typeface="Montserrat"/>
                  <a:cs typeface="Montserrat"/>
                </a:rPr>
                <a:t>Addressable Market</a:t>
              </a:r>
            </a:p>
            <a:p>
              <a:pPr algn="r"/>
              <a:endParaRPr lang="en-US" b="1" dirty="0">
                <a:solidFill>
                  <a:srgbClr val="539CC7"/>
                </a:solidFill>
                <a:latin typeface="Montserrat"/>
                <a:cs typeface="Montserrat"/>
              </a:endParaRPr>
            </a:p>
          </p:txBody>
        </p:sp>
        <p:sp>
          <p:nvSpPr>
            <p:cNvPr id="10" name="Rectangle 9"/>
            <p:cNvSpPr/>
            <p:nvPr/>
          </p:nvSpPr>
          <p:spPr>
            <a:xfrm>
              <a:off x="5788238" y="327784"/>
              <a:ext cx="1447708" cy="861774"/>
            </a:xfrm>
            <a:prstGeom prst="rect">
              <a:avLst/>
            </a:prstGeom>
            <a:ln w="38100" cmpd="sng">
              <a:noFill/>
            </a:ln>
          </p:spPr>
          <p:txBody>
            <a:bodyPr wrap="square">
              <a:spAutoFit/>
            </a:bodyPr>
            <a:lstStyle/>
            <a:p>
              <a:pPr algn="ctr"/>
              <a:r>
                <a:rPr lang="en-US" sz="2500" b="1" dirty="0" smtClean="0">
                  <a:solidFill>
                    <a:schemeClr val="bg1"/>
                  </a:solidFill>
                  <a:latin typeface="Montserrat"/>
                  <a:cs typeface="Montserrat"/>
                </a:rPr>
                <a:t>$6 Billion</a:t>
              </a:r>
              <a:endParaRPr lang="en-US" sz="2500" b="1" dirty="0">
                <a:solidFill>
                  <a:schemeClr val="bg1"/>
                </a:solidFill>
                <a:latin typeface="Montserrat"/>
                <a:cs typeface="Montserrat"/>
              </a:endParaRPr>
            </a:p>
          </p:txBody>
        </p:sp>
        <p:sp>
          <p:nvSpPr>
            <p:cNvPr id="11" name="Rectangle 10"/>
            <p:cNvSpPr/>
            <p:nvPr/>
          </p:nvSpPr>
          <p:spPr>
            <a:xfrm>
              <a:off x="5651922" y="3112767"/>
              <a:ext cx="1720341" cy="861774"/>
            </a:xfrm>
            <a:prstGeom prst="rect">
              <a:avLst/>
            </a:prstGeom>
            <a:ln w="38100" cmpd="sng">
              <a:noFill/>
            </a:ln>
          </p:spPr>
          <p:txBody>
            <a:bodyPr wrap="square">
              <a:spAutoFit/>
            </a:bodyPr>
            <a:lstStyle/>
            <a:p>
              <a:pPr algn="ctr"/>
              <a:r>
                <a:rPr lang="en-US" sz="2500" b="1" dirty="0" smtClean="0">
                  <a:solidFill>
                    <a:schemeClr val="bg1"/>
                  </a:solidFill>
                  <a:latin typeface="Montserrat"/>
                  <a:cs typeface="Montserrat"/>
                </a:rPr>
                <a:t>$600 Million</a:t>
              </a:r>
              <a:endParaRPr lang="en-US" sz="2500" b="1" dirty="0">
                <a:solidFill>
                  <a:schemeClr val="bg1"/>
                </a:solidFill>
                <a:latin typeface="Montserrat"/>
                <a:cs typeface="Montserrat"/>
              </a:endParaRPr>
            </a:p>
          </p:txBody>
        </p:sp>
        <p:sp>
          <p:nvSpPr>
            <p:cNvPr id="12" name="Rectangle 11"/>
            <p:cNvSpPr/>
            <p:nvPr/>
          </p:nvSpPr>
          <p:spPr>
            <a:xfrm>
              <a:off x="1031875" y="1018799"/>
              <a:ext cx="3847992" cy="553998"/>
            </a:xfrm>
            <a:prstGeom prst="rect">
              <a:avLst/>
            </a:prstGeom>
          </p:spPr>
          <p:txBody>
            <a:bodyPr wrap="square">
              <a:spAutoFit/>
            </a:bodyPr>
            <a:lstStyle/>
            <a:p>
              <a:pPr algn="r"/>
              <a:r>
                <a:rPr lang="en-US" sz="1500" b="1" dirty="0">
                  <a:solidFill>
                    <a:srgbClr val="7F7F7F"/>
                  </a:solidFill>
                  <a:latin typeface="Montserrat"/>
                  <a:cs typeface="Montserrat"/>
                </a:rPr>
                <a:t>“Fastest growing middle class in the world”</a:t>
              </a:r>
            </a:p>
          </p:txBody>
        </p:sp>
      </p:grpSp>
      <p:sp>
        <p:nvSpPr>
          <p:cNvPr id="13" name="Rectangle 12"/>
          <p:cNvSpPr/>
          <p:nvPr/>
        </p:nvSpPr>
        <p:spPr>
          <a:xfrm>
            <a:off x="476250" y="-1616941"/>
            <a:ext cx="5122939" cy="553998"/>
          </a:xfrm>
          <a:prstGeom prst="rect">
            <a:avLst/>
          </a:prstGeom>
          <a:ln>
            <a:noFill/>
          </a:ln>
        </p:spPr>
        <p:txBody>
          <a:bodyPr wrap="none">
            <a:spAutoFit/>
          </a:bodyPr>
          <a:lstStyle/>
          <a:p>
            <a:r>
              <a:rPr lang="en-US" sz="3000" b="1" dirty="0" smtClean="0">
                <a:solidFill>
                  <a:srgbClr val="000000"/>
                </a:solidFill>
                <a:latin typeface="Montserrat"/>
                <a:cs typeface="Montserrat"/>
              </a:rPr>
              <a:t>Market Research Insights</a:t>
            </a:r>
            <a:endParaRPr lang="en-US" sz="3000" b="1" dirty="0">
              <a:solidFill>
                <a:srgbClr val="000000"/>
              </a:solidFill>
              <a:latin typeface="Montserrat"/>
              <a:cs typeface="Montserrat"/>
            </a:endParaRPr>
          </a:p>
        </p:txBody>
      </p:sp>
    </p:spTree>
    <p:extLst>
      <p:ext uri="{BB962C8B-B14F-4D97-AF65-F5344CB8AC3E}">
        <p14:creationId xmlns:p14="http://schemas.microsoft.com/office/powerpoint/2010/main" val="222062640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693160" y="-2278939"/>
            <a:ext cx="4513926" cy="553998"/>
          </a:xfrm>
          <a:prstGeom prst="rect">
            <a:avLst/>
          </a:prstGeom>
          <a:ln>
            <a:noFill/>
          </a:ln>
        </p:spPr>
        <p:txBody>
          <a:bodyPr wrap="none">
            <a:spAutoFit/>
          </a:bodyPr>
          <a:lstStyle/>
          <a:p>
            <a:r>
              <a:rPr lang="en-US" sz="3000" b="1" dirty="0" smtClean="0">
                <a:solidFill>
                  <a:srgbClr val="000000"/>
                </a:solidFill>
                <a:latin typeface="Montserrat"/>
                <a:cs typeface="Montserrat"/>
              </a:rPr>
              <a:t>Growth Opportunities</a:t>
            </a:r>
            <a:endParaRPr lang="en-US" sz="3000" b="1" dirty="0">
              <a:solidFill>
                <a:srgbClr val="000000"/>
              </a:solidFill>
              <a:latin typeface="Montserrat"/>
              <a:cs typeface="Montserrat"/>
            </a:endParaRPr>
          </a:p>
        </p:txBody>
      </p:sp>
      <p:grpSp>
        <p:nvGrpSpPr>
          <p:cNvPr id="2" name="Group 1"/>
          <p:cNvGrpSpPr/>
          <p:nvPr/>
        </p:nvGrpSpPr>
        <p:grpSpPr>
          <a:xfrm>
            <a:off x="2768170" y="0"/>
            <a:ext cx="2853540" cy="2911832"/>
            <a:chOff x="2043900" y="3763169"/>
            <a:chExt cx="2853540" cy="2911832"/>
          </a:xfrm>
        </p:grpSpPr>
        <p:pic>
          <p:nvPicPr>
            <p:cNvPr id="3" name="Picture 2"/>
            <p:cNvPicPr>
              <a:picLocks noChangeAspect="1"/>
            </p:cNvPicPr>
            <p:nvPr/>
          </p:nvPicPr>
          <p:blipFill rotWithShape="1">
            <a:blip r:embed="rId2"/>
            <a:srcRect l="13838" r="20488"/>
            <a:stretch/>
          </p:blipFill>
          <p:spPr>
            <a:xfrm>
              <a:off x="2043900" y="3763169"/>
              <a:ext cx="2853540" cy="2911832"/>
            </a:xfrm>
            <a:prstGeom prst="ellipse">
              <a:avLst/>
            </a:prstGeom>
          </p:spPr>
        </p:pic>
        <p:sp>
          <p:nvSpPr>
            <p:cNvPr id="4" name="Oval 3"/>
            <p:cNvSpPr/>
            <p:nvPr/>
          </p:nvSpPr>
          <p:spPr>
            <a:xfrm>
              <a:off x="2043900" y="3792315"/>
              <a:ext cx="2853540" cy="2853540"/>
            </a:xfrm>
            <a:prstGeom prst="ellipse">
              <a:avLst/>
            </a:prstGeom>
            <a:solidFill>
              <a:srgbClr val="519CC9">
                <a:alpha val="20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2084092" y="4742032"/>
              <a:ext cx="2779309" cy="954107"/>
            </a:xfrm>
            <a:prstGeom prst="rect">
              <a:avLst/>
            </a:prstGeom>
            <a:solidFill>
              <a:srgbClr val="549FC9">
                <a:alpha val="60000"/>
              </a:srgbClr>
            </a:solidFill>
          </p:spPr>
          <p:txBody>
            <a:bodyPr wrap="square" rtlCol="0">
              <a:spAutoFit/>
            </a:bodyPr>
            <a:lstStyle/>
            <a:p>
              <a:pPr algn="ctr"/>
              <a:r>
                <a:rPr lang="en-US" sz="2800" b="1" dirty="0" smtClean="0">
                  <a:solidFill>
                    <a:srgbClr val="FFFFFF"/>
                  </a:solidFill>
                </a:rPr>
                <a:t>Enterprise Software</a:t>
              </a:r>
              <a:endParaRPr lang="en-US" sz="2800" b="1" dirty="0">
                <a:solidFill>
                  <a:srgbClr val="FFFFFF"/>
                </a:solidFill>
              </a:endParaRPr>
            </a:p>
          </p:txBody>
        </p:sp>
      </p:grpSp>
      <p:grpSp>
        <p:nvGrpSpPr>
          <p:cNvPr id="16" name="Group 15"/>
          <p:cNvGrpSpPr/>
          <p:nvPr/>
        </p:nvGrpSpPr>
        <p:grpSpPr>
          <a:xfrm>
            <a:off x="6160773" y="29146"/>
            <a:ext cx="2853540" cy="2853540"/>
            <a:chOff x="5504489" y="984986"/>
            <a:chExt cx="2853540" cy="2853540"/>
          </a:xfrm>
        </p:grpSpPr>
        <p:pic>
          <p:nvPicPr>
            <p:cNvPr id="6" name="Picture 5"/>
            <p:cNvPicPr>
              <a:picLocks noChangeAspect="1"/>
            </p:cNvPicPr>
            <p:nvPr/>
          </p:nvPicPr>
          <p:blipFill rotWithShape="1">
            <a:blip r:embed="rId3"/>
            <a:srcRect l="1180" t="2122" r="33787" b="-2122"/>
            <a:stretch/>
          </p:blipFill>
          <p:spPr>
            <a:xfrm>
              <a:off x="5515804" y="996512"/>
              <a:ext cx="2830911" cy="2830489"/>
            </a:xfrm>
            <a:prstGeom prst="ellipse">
              <a:avLst/>
            </a:prstGeom>
          </p:spPr>
        </p:pic>
        <p:sp>
          <p:nvSpPr>
            <p:cNvPr id="7" name="Oval 6"/>
            <p:cNvSpPr/>
            <p:nvPr/>
          </p:nvSpPr>
          <p:spPr>
            <a:xfrm>
              <a:off x="5504489" y="984986"/>
              <a:ext cx="2853540" cy="2853540"/>
            </a:xfrm>
            <a:prstGeom prst="ellipse">
              <a:avLst/>
            </a:prstGeom>
            <a:solidFill>
              <a:srgbClr val="519CC9">
                <a:alpha val="20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527189" y="1980869"/>
              <a:ext cx="2800696" cy="861774"/>
            </a:xfrm>
            <a:prstGeom prst="rect">
              <a:avLst/>
            </a:prstGeom>
            <a:solidFill>
              <a:srgbClr val="549FC9">
                <a:alpha val="70000"/>
              </a:srgbClr>
            </a:solidFill>
          </p:spPr>
          <p:txBody>
            <a:bodyPr wrap="square" rtlCol="0">
              <a:spAutoFit/>
            </a:bodyPr>
            <a:lstStyle/>
            <a:p>
              <a:pPr algn="ctr"/>
              <a:r>
                <a:rPr lang="en-US" sz="2500" b="1" dirty="0" smtClean="0">
                  <a:solidFill>
                    <a:schemeClr val="bg1"/>
                  </a:solidFill>
                </a:rPr>
                <a:t>Machine Learning</a:t>
              </a:r>
            </a:p>
            <a:p>
              <a:pPr algn="ctr"/>
              <a:r>
                <a:rPr lang="en-US" sz="2500" b="1" dirty="0" smtClean="0">
                  <a:solidFill>
                    <a:schemeClr val="bg1"/>
                  </a:solidFill>
                </a:rPr>
                <a:t>Medical Tools</a:t>
              </a:r>
            </a:p>
          </p:txBody>
        </p:sp>
      </p:grpSp>
      <p:grpSp>
        <p:nvGrpSpPr>
          <p:cNvPr id="15" name="Group 14"/>
          <p:cNvGrpSpPr/>
          <p:nvPr/>
        </p:nvGrpSpPr>
        <p:grpSpPr>
          <a:xfrm>
            <a:off x="9553375" y="15553"/>
            <a:ext cx="2853540" cy="2880727"/>
            <a:chOff x="8576460" y="931765"/>
            <a:chExt cx="2853540" cy="2880727"/>
          </a:xfrm>
        </p:grpSpPr>
        <p:pic>
          <p:nvPicPr>
            <p:cNvPr id="9" name="Picture 8"/>
            <p:cNvPicPr>
              <a:picLocks noChangeAspect="1"/>
            </p:cNvPicPr>
            <p:nvPr/>
          </p:nvPicPr>
          <p:blipFill rotWithShape="1">
            <a:blip r:embed="rId4"/>
            <a:srcRect l="-12152" t="2847" r="46899" b="-2847"/>
            <a:stretch/>
          </p:blipFill>
          <p:spPr>
            <a:xfrm>
              <a:off x="8594517" y="931765"/>
              <a:ext cx="2817426" cy="2880727"/>
            </a:xfrm>
            <a:prstGeom prst="ellipse">
              <a:avLst/>
            </a:prstGeom>
          </p:spPr>
        </p:pic>
        <p:sp>
          <p:nvSpPr>
            <p:cNvPr id="10" name="Oval 9"/>
            <p:cNvSpPr/>
            <p:nvPr/>
          </p:nvSpPr>
          <p:spPr>
            <a:xfrm>
              <a:off x="8576460" y="938775"/>
              <a:ext cx="2853540" cy="2853540"/>
            </a:xfrm>
            <a:prstGeom prst="ellipse">
              <a:avLst/>
            </a:prstGeom>
            <a:solidFill>
              <a:srgbClr val="519CC9">
                <a:alpha val="20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609208" y="1911032"/>
              <a:ext cx="2800696" cy="954107"/>
            </a:xfrm>
            <a:prstGeom prst="rect">
              <a:avLst/>
            </a:prstGeom>
            <a:solidFill>
              <a:srgbClr val="549FC9">
                <a:alpha val="60000"/>
              </a:srgbClr>
            </a:solidFill>
          </p:spPr>
          <p:txBody>
            <a:bodyPr wrap="square" rtlCol="0">
              <a:spAutoFit/>
            </a:bodyPr>
            <a:lstStyle/>
            <a:p>
              <a:pPr algn="ctr"/>
              <a:r>
                <a:rPr lang="en-US" sz="2800" b="1" dirty="0" smtClean="0">
                  <a:solidFill>
                    <a:schemeClr val="bg1"/>
                  </a:solidFill>
                </a:rPr>
                <a:t>Healthcare</a:t>
              </a:r>
            </a:p>
            <a:p>
              <a:pPr algn="ctr"/>
              <a:r>
                <a:rPr lang="en-US" sz="2800" b="1" dirty="0" smtClean="0">
                  <a:solidFill>
                    <a:schemeClr val="bg1"/>
                  </a:solidFill>
                </a:rPr>
                <a:t>Hubs</a:t>
              </a:r>
            </a:p>
          </p:txBody>
        </p:sp>
      </p:grpSp>
      <p:grpSp>
        <p:nvGrpSpPr>
          <p:cNvPr id="18" name="Group 17"/>
          <p:cNvGrpSpPr/>
          <p:nvPr/>
        </p:nvGrpSpPr>
        <p:grpSpPr>
          <a:xfrm>
            <a:off x="-624433" y="-40592"/>
            <a:ext cx="2853540" cy="2901696"/>
            <a:chOff x="261300" y="1113740"/>
            <a:chExt cx="2853540" cy="2901696"/>
          </a:xfrm>
        </p:grpSpPr>
        <p:pic>
          <p:nvPicPr>
            <p:cNvPr id="12" name="Picture 11" descr="Photo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942" y="1113740"/>
              <a:ext cx="2810256" cy="2901696"/>
            </a:xfrm>
            <a:prstGeom prst="ellipse">
              <a:avLst/>
            </a:prstGeom>
          </p:spPr>
        </p:pic>
        <p:sp>
          <p:nvSpPr>
            <p:cNvPr id="13" name="Oval 12"/>
            <p:cNvSpPr/>
            <p:nvPr/>
          </p:nvSpPr>
          <p:spPr>
            <a:xfrm>
              <a:off x="261300" y="1137818"/>
              <a:ext cx="2853540" cy="2853540"/>
            </a:xfrm>
            <a:prstGeom prst="ellipse">
              <a:avLst/>
            </a:prstGeom>
            <a:solidFill>
              <a:srgbClr val="79B6D9">
                <a:alpha val="32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282942" y="2133701"/>
              <a:ext cx="2810256" cy="861774"/>
            </a:xfrm>
            <a:prstGeom prst="rect">
              <a:avLst/>
            </a:prstGeom>
            <a:solidFill>
              <a:srgbClr val="549FC9">
                <a:alpha val="70000"/>
              </a:srgbClr>
            </a:solidFill>
          </p:spPr>
          <p:txBody>
            <a:bodyPr wrap="square" rtlCol="0">
              <a:spAutoFit/>
            </a:bodyPr>
            <a:lstStyle/>
            <a:p>
              <a:pPr algn="ctr"/>
              <a:r>
                <a:rPr lang="en-US" sz="2500" b="1" dirty="0" smtClean="0">
                  <a:solidFill>
                    <a:srgbClr val="FFFFFF"/>
                  </a:solidFill>
                </a:rPr>
                <a:t>Specialists &amp; Nurse Practitioners</a:t>
              </a:r>
              <a:endParaRPr lang="en-US" sz="2500" b="1" dirty="0">
                <a:solidFill>
                  <a:srgbClr val="FFFFFF"/>
                </a:solidFill>
              </a:endParaRPr>
            </a:p>
          </p:txBody>
        </p:sp>
      </p:grpSp>
      <p:sp>
        <p:nvSpPr>
          <p:cNvPr id="20" name="TextBox 19"/>
          <p:cNvSpPr txBox="1"/>
          <p:nvPr/>
        </p:nvSpPr>
        <p:spPr>
          <a:xfrm>
            <a:off x="-1348162" y="-1211837"/>
            <a:ext cx="184666" cy="369332"/>
          </a:xfrm>
          <a:prstGeom prst="rect">
            <a:avLst/>
          </a:prstGeom>
          <a:noFill/>
        </p:spPr>
        <p:txBody>
          <a:bodyPr wrap="none" rtlCol="0">
            <a:spAutoFit/>
          </a:bodyPr>
          <a:lstStyle/>
          <a:p>
            <a:endParaRPr lang="en-US" dirty="0"/>
          </a:p>
        </p:txBody>
      </p:sp>
      <p:sp>
        <p:nvSpPr>
          <p:cNvPr id="21" name="Rectangle 20"/>
          <p:cNvSpPr/>
          <p:nvPr/>
        </p:nvSpPr>
        <p:spPr>
          <a:xfrm>
            <a:off x="0" y="3925669"/>
            <a:ext cx="5715000" cy="646331"/>
          </a:xfrm>
          <a:prstGeom prst="rect">
            <a:avLst/>
          </a:prstGeom>
        </p:spPr>
        <p:txBody>
          <a:bodyPr>
            <a:spAutoFit/>
          </a:bodyPr>
          <a:lstStyle/>
          <a:p>
            <a:r>
              <a:rPr lang="en-US" dirty="0"/>
              <a:t>We can have specialists like </a:t>
            </a:r>
            <a:r>
              <a:rPr lang="en-US" b="1" dirty="0"/>
              <a:t>psychiatrists</a:t>
            </a:r>
            <a:r>
              <a:rPr lang="en-US" dirty="0"/>
              <a:t> or offer </a:t>
            </a:r>
            <a:r>
              <a:rPr lang="en-US" b="1" dirty="0"/>
              <a:t>nurse practitioners </a:t>
            </a:r>
            <a:r>
              <a:rPr lang="en-US" dirty="0"/>
              <a:t>at a </a:t>
            </a:r>
            <a:r>
              <a:rPr lang="en-US" b="1" dirty="0"/>
              <a:t>lower cost</a:t>
            </a:r>
            <a:r>
              <a:rPr lang="en-US" dirty="0"/>
              <a:t>.</a:t>
            </a:r>
          </a:p>
        </p:txBody>
      </p:sp>
      <p:sp>
        <p:nvSpPr>
          <p:cNvPr id="22" name="Rectangle 21"/>
          <p:cNvSpPr/>
          <p:nvPr/>
        </p:nvSpPr>
        <p:spPr>
          <a:xfrm>
            <a:off x="2857500" y="3096066"/>
            <a:ext cx="5715000" cy="646331"/>
          </a:xfrm>
          <a:prstGeom prst="rect">
            <a:avLst/>
          </a:prstGeom>
        </p:spPr>
        <p:txBody>
          <a:bodyPr>
            <a:spAutoFit/>
          </a:bodyPr>
          <a:lstStyle/>
          <a:p>
            <a:r>
              <a:rPr lang="en-US" dirty="0"/>
              <a:t>We can </a:t>
            </a:r>
            <a:r>
              <a:rPr lang="en-US" b="1" dirty="0"/>
              <a:t>license out</a:t>
            </a:r>
            <a:r>
              <a:rPr lang="en-US" dirty="0"/>
              <a:t> our platform to private practices for use with their own patients.</a:t>
            </a:r>
          </a:p>
        </p:txBody>
      </p:sp>
      <p:sp>
        <p:nvSpPr>
          <p:cNvPr id="23" name="Rectangle 22"/>
          <p:cNvSpPr/>
          <p:nvPr/>
        </p:nvSpPr>
        <p:spPr>
          <a:xfrm>
            <a:off x="5715000" y="3742397"/>
            <a:ext cx="3883269" cy="646331"/>
          </a:xfrm>
          <a:prstGeom prst="rect">
            <a:avLst/>
          </a:prstGeom>
        </p:spPr>
        <p:txBody>
          <a:bodyPr wrap="square">
            <a:spAutoFit/>
          </a:bodyPr>
          <a:lstStyle/>
          <a:p>
            <a:r>
              <a:rPr lang="en-US" dirty="0"/>
              <a:t>We can develop new machine learning medical tools as I’ve just mentioned.</a:t>
            </a:r>
          </a:p>
        </p:txBody>
      </p:sp>
      <p:sp>
        <p:nvSpPr>
          <p:cNvPr id="24" name="Rectangle 23"/>
          <p:cNvSpPr/>
          <p:nvPr/>
        </p:nvSpPr>
        <p:spPr>
          <a:xfrm>
            <a:off x="5715000" y="4572000"/>
            <a:ext cx="5715000" cy="923330"/>
          </a:xfrm>
          <a:prstGeom prst="rect">
            <a:avLst/>
          </a:prstGeom>
        </p:spPr>
        <p:txBody>
          <a:bodyPr>
            <a:spAutoFit/>
          </a:bodyPr>
          <a:lstStyle/>
          <a:p>
            <a:r>
              <a:rPr lang="en-US" dirty="0"/>
              <a:t>we can partner with governments and NGOs to develop healthcare hubs so those without technology can use the service. </a:t>
            </a:r>
          </a:p>
        </p:txBody>
      </p:sp>
    </p:spTree>
    <p:extLst>
      <p:ext uri="{BB962C8B-B14F-4D97-AF65-F5344CB8AC3E}">
        <p14:creationId xmlns:p14="http://schemas.microsoft.com/office/powerpoint/2010/main" val="268925090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758" y="14833"/>
            <a:ext cx="9109242" cy="3915460"/>
            <a:chOff x="-3758" y="14833"/>
            <a:chExt cx="9109242" cy="3915460"/>
          </a:xfrm>
        </p:grpSpPr>
        <p:sp>
          <p:nvSpPr>
            <p:cNvPr id="19" name="Rectangle 18"/>
            <p:cNvSpPr/>
            <p:nvPr/>
          </p:nvSpPr>
          <p:spPr>
            <a:xfrm>
              <a:off x="142875" y="262659"/>
              <a:ext cx="1672765" cy="553998"/>
            </a:xfrm>
            <a:prstGeom prst="rect">
              <a:avLst/>
            </a:prstGeom>
            <a:ln>
              <a:noFill/>
            </a:ln>
          </p:spPr>
          <p:txBody>
            <a:bodyPr wrap="none">
              <a:spAutoFit/>
            </a:bodyPr>
            <a:lstStyle/>
            <a:p>
              <a:r>
                <a:rPr lang="en-US" sz="3000" b="1" dirty="0" smtClean="0">
                  <a:solidFill>
                    <a:srgbClr val="000000"/>
                  </a:solidFill>
                  <a:latin typeface="Montserrat"/>
                  <a:cs typeface="Montserrat"/>
                </a:rPr>
                <a:t>Mission</a:t>
              </a:r>
              <a:endParaRPr lang="en-US" sz="3000" b="1" dirty="0">
                <a:solidFill>
                  <a:srgbClr val="000000"/>
                </a:solidFill>
                <a:latin typeface="Montserrat"/>
                <a:cs typeface="Montserrat"/>
              </a:endParaRPr>
            </a:p>
          </p:txBody>
        </p:sp>
        <p:pic>
          <p:nvPicPr>
            <p:cNvPr id="3" name="Picture 2" descr="bigstock-happy-african-family-isolated-40615078 (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0873" y="1573149"/>
              <a:ext cx="3534611" cy="2357144"/>
            </a:xfrm>
            <a:prstGeom prst="rect">
              <a:avLst/>
            </a:prstGeom>
          </p:spPr>
        </p:pic>
        <p:pic>
          <p:nvPicPr>
            <p:cNvPr id="4" name="Picture 3" descr="three-schoolgirls-painted-faces-educationinsouthafric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284" y="1978207"/>
              <a:ext cx="2999014" cy="1952086"/>
            </a:xfrm>
            <a:prstGeom prst="rect">
              <a:avLst/>
            </a:prstGeom>
          </p:spPr>
        </p:pic>
        <p:pic>
          <p:nvPicPr>
            <p:cNvPr id="5" name="Picture 4"/>
            <p:cNvPicPr>
              <a:picLocks noChangeAspect="1"/>
            </p:cNvPicPr>
            <p:nvPr/>
          </p:nvPicPr>
          <p:blipFill>
            <a:blip r:embed="rId4"/>
            <a:stretch>
              <a:fillRect/>
            </a:stretch>
          </p:blipFill>
          <p:spPr>
            <a:xfrm>
              <a:off x="-3758" y="1975195"/>
              <a:ext cx="2930358" cy="1955098"/>
            </a:xfrm>
            <a:prstGeom prst="rect">
              <a:avLst/>
            </a:prstGeom>
          </p:spPr>
        </p:pic>
        <p:pic>
          <p:nvPicPr>
            <p:cNvPr id="9" name="Picture 8" descr="faces-happy-couple-black-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8" y="14833"/>
              <a:ext cx="2968874" cy="1979249"/>
            </a:xfrm>
            <a:prstGeom prst="rect">
              <a:avLst/>
            </a:prstGeom>
          </p:spPr>
        </p:pic>
        <p:pic>
          <p:nvPicPr>
            <p:cNvPr id="10" name="Picture 9"/>
            <p:cNvPicPr>
              <a:picLocks noChangeAspect="1"/>
            </p:cNvPicPr>
            <p:nvPr/>
          </p:nvPicPr>
          <p:blipFill>
            <a:blip r:embed="rId6"/>
            <a:stretch>
              <a:fillRect/>
            </a:stretch>
          </p:blipFill>
          <p:spPr>
            <a:xfrm>
              <a:off x="2949241" y="43243"/>
              <a:ext cx="3216026" cy="1921596"/>
            </a:xfrm>
            <a:prstGeom prst="rect">
              <a:avLst/>
            </a:prstGeom>
          </p:spPr>
        </p:pic>
        <p:pic>
          <p:nvPicPr>
            <p:cNvPr id="11" name="Picture 10"/>
            <p:cNvPicPr>
              <a:picLocks noChangeAspect="1"/>
            </p:cNvPicPr>
            <p:nvPr/>
          </p:nvPicPr>
          <p:blipFill>
            <a:blip r:embed="rId7"/>
            <a:stretch>
              <a:fillRect/>
            </a:stretch>
          </p:blipFill>
          <p:spPr>
            <a:xfrm>
              <a:off x="6160810" y="44408"/>
              <a:ext cx="2928799" cy="1917924"/>
            </a:xfrm>
            <a:prstGeom prst="rect">
              <a:avLst/>
            </a:prstGeom>
          </p:spPr>
        </p:pic>
        <p:sp>
          <p:nvSpPr>
            <p:cNvPr id="8" name="TextBox 7"/>
            <p:cNvSpPr txBox="1"/>
            <p:nvPr/>
          </p:nvSpPr>
          <p:spPr>
            <a:xfrm>
              <a:off x="-3757" y="1371405"/>
              <a:ext cx="9093366" cy="1169551"/>
            </a:xfrm>
            <a:prstGeom prst="rect">
              <a:avLst/>
            </a:prstGeom>
            <a:solidFill>
              <a:srgbClr val="575769">
                <a:alpha val="78000"/>
              </a:srgbClr>
            </a:solidFill>
          </p:spPr>
          <p:txBody>
            <a:bodyPr wrap="square" rtlCol="0">
              <a:spAutoFit/>
            </a:bodyPr>
            <a:lstStyle/>
            <a:p>
              <a:pPr lvl="1" algn="ctr"/>
              <a:r>
                <a:rPr lang="en-US" sz="3500" b="1" dirty="0" smtClean="0">
                  <a:solidFill>
                    <a:schemeClr val="bg1"/>
                  </a:solidFill>
                  <a:latin typeface="Montserrat"/>
                  <a:cs typeface="Montserrat"/>
                </a:rPr>
                <a:t>Enable </a:t>
              </a:r>
              <a:r>
                <a:rPr lang="en-US" sz="3500" b="1" dirty="0" smtClean="0">
                  <a:solidFill>
                    <a:schemeClr val="bg1"/>
                  </a:solidFill>
                  <a:latin typeface="Montserrat"/>
                  <a:cs typeface="Montserrat"/>
                </a:rPr>
                <a:t>all Africans to live healthier, longer, &amp; happier </a:t>
              </a:r>
              <a:r>
                <a:rPr lang="en-US" sz="3500" b="1" dirty="0" smtClean="0">
                  <a:solidFill>
                    <a:schemeClr val="bg1"/>
                  </a:solidFill>
                  <a:latin typeface="Montserrat"/>
                  <a:cs typeface="Montserrat"/>
                </a:rPr>
                <a:t>lives.</a:t>
              </a:r>
              <a:endParaRPr lang="en-US" sz="3500" b="1" dirty="0" smtClean="0">
                <a:solidFill>
                  <a:schemeClr val="bg1"/>
                </a:solidFill>
                <a:latin typeface="Montserrat"/>
                <a:cs typeface="Montserrat"/>
              </a:endParaRPr>
            </a:p>
          </p:txBody>
        </p:sp>
      </p:grpSp>
      <p:sp>
        <p:nvSpPr>
          <p:cNvPr id="2" name="Rectangle 1"/>
          <p:cNvSpPr/>
          <p:nvPr/>
        </p:nvSpPr>
        <p:spPr>
          <a:xfrm>
            <a:off x="142875" y="-1113693"/>
            <a:ext cx="5715000" cy="1200329"/>
          </a:xfrm>
          <a:prstGeom prst="rect">
            <a:avLst/>
          </a:prstGeom>
        </p:spPr>
        <p:txBody>
          <a:bodyPr>
            <a:spAutoFit/>
          </a:bodyPr>
          <a:lstStyle/>
          <a:p>
            <a:pPr>
              <a:defRPr/>
            </a:pPr>
            <a:r>
              <a:rPr lang="en-US" dirty="0"/>
              <a:t>This last point is most important because it truly speaks to </a:t>
            </a:r>
            <a:r>
              <a:rPr lang="en-US" b="1" dirty="0"/>
              <a:t>our </a:t>
            </a:r>
            <a:r>
              <a:rPr lang="en-US" b="1" dirty="0" smtClean="0"/>
              <a:t>mission. </a:t>
            </a:r>
            <a:r>
              <a:rPr lang="en-US" dirty="0"/>
              <a:t>Our </a:t>
            </a:r>
            <a:r>
              <a:rPr lang="en-US" b="1" dirty="0"/>
              <a:t>strategy</a:t>
            </a:r>
            <a:r>
              <a:rPr lang="en-US" dirty="0"/>
              <a:t> is to first target middle &amp; upper income groups to generate the </a:t>
            </a:r>
            <a:r>
              <a:rPr lang="en-US" b="1" dirty="0"/>
              <a:t>traction and revenue </a:t>
            </a:r>
            <a:r>
              <a:rPr lang="en-US" dirty="0"/>
              <a:t>needed to then generate lower income populations</a:t>
            </a:r>
            <a:r>
              <a:rPr lang="en-US" dirty="0" smtClean="0"/>
              <a:t>.</a:t>
            </a:r>
            <a:endParaRPr lang="en-US" dirty="0"/>
          </a:p>
        </p:txBody>
      </p:sp>
    </p:spTree>
    <p:extLst>
      <p:ext uri="{BB962C8B-B14F-4D97-AF65-F5344CB8AC3E}">
        <p14:creationId xmlns:p14="http://schemas.microsoft.com/office/powerpoint/2010/main" val="22748623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18523</TotalTime>
  <Words>1017</Words>
  <Application>Microsoft Macintosh PowerPoint</Application>
  <PresentationFormat>Custom</PresentationFormat>
  <Paragraphs>172</Paragraphs>
  <Slides>12</Slides>
  <Notes>4</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McCoy</dc:creator>
  <cp:lastModifiedBy>Melissa McCoy</cp:lastModifiedBy>
  <cp:revision>306</cp:revision>
  <cp:lastPrinted>2015-07-11T01:21:51Z</cp:lastPrinted>
  <dcterms:created xsi:type="dcterms:W3CDTF">2015-06-09T04:54:14Z</dcterms:created>
  <dcterms:modified xsi:type="dcterms:W3CDTF">2015-07-20T01:19:58Z</dcterms:modified>
</cp:coreProperties>
</file>